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A24FA89-8A02-4D12-8983-3254697C95D1}">
  <a:tblStyle styleId="{AA24FA89-8A02-4D12-8983-3254697C95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2d38d38cd1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2d38d38cd1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d38d38cd1_1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d38d38cd1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cc29c8ac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cc29c8ac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324040562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432404056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432a20af7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432a20af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432a20af7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432a20af7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2cc29c8ac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2cc29c8ac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2d38d38cd1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2d38d38cd1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2d38d38cd1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2d38d38cd1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2d38d38cd1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2d38d38cd1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11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CBDE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53575" y="2476525"/>
            <a:ext cx="4884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</a:rPr>
              <a:t>подзаголовок</a:t>
            </a:r>
            <a:endParaRPr sz="2600">
              <a:solidFill>
                <a:schemeClr val="lt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05801" cy="170935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453563" y="1801925"/>
            <a:ext cx="52587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500">
                <a:solidFill>
                  <a:schemeClr val="lt1"/>
                </a:solidFill>
              </a:rPr>
              <a:t>Название презентации</a:t>
            </a:r>
            <a:endParaRPr b="1" sz="3500">
              <a:solidFill>
                <a:schemeClr val="lt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8438225" y="3906300"/>
            <a:ext cx="28800" cy="1237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625525" y="3906300"/>
            <a:ext cx="3603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дизайнер Анастасия Есипенко </a:t>
            </a:r>
            <a:endParaRPr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Отдел медиакоммуникаций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675675" y="4477125"/>
            <a:ext cx="87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</a:rPr>
              <a:t>2023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/>
          <p:nvPr/>
        </p:nvSpPr>
        <p:spPr>
          <a:xfrm>
            <a:off x="0" y="938850"/>
            <a:ext cx="9144000" cy="3265800"/>
          </a:xfrm>
          <a:prstGeom prst="rect">
            <a:avLst/>
          </a:prstGeom>
          <a:solidFill>
            <a:srgbClr val="1CBDE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2"/>
          <p:cNvSpPr txBox="1"/>
          <p:nvPr/>
        </p:nvSpPr>
        <p:spPr>
          <a:xfrm>
            <a:off x="403025" y="2304238"/>
            <a:ext cx="3956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</a:rPr>
              <a:t>Тот же лев.</a:t>
            </a:r>
            <a:endParaRPr sz="1800">
              <a:solidFill>
                <a:schemeClr val="lt1"/>
              </a:solidFill>
            </a:endParaRPr>
          </a:p>
        </p:txBody>
      </p:sp>
      <p:pic>
        <p:nvPicPr>
          <p:cNvPr id="136" name="Google Shape;13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4087" y="938850"/>
            <a:ext cx="4899912" cy="326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200" y="0"/>
            <a:ext cx="1848776" cy="985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CBDE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3"/>
          <p:cNvSpPr/>
          <p:nvPr/>
        </p:nvSpPr>
        <p:spPr>
          <a:xfrm>
            <a:off x="8431025" y="3434150"/>
            <a:ext cx="36000" cy="1709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4" name="Google Shape;144;p23"/>
          <p:cNvSpPr txBox="1"/>
          <p:nvPr/>
        </p:nvSpPr>
        <p:spPr>
          <a:xfrm>
            <a:off x="4625525" y="3299250"/>
            <a:ext cx="3603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+7 800 555 55 55</a:t>
            </a:r>
            <a:endParaRPr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info@linguanet.ru</a:t>
            </a:r>
            <a:endParaRPr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Москва </a:t>
            </a:r>
            <a:endParaRPr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Остоженка, 38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5" name="Google Shape;145;p23"/>
          <p:cNvSpPr txBox="1"/>
          <p:nvPr/>
        </p:nvSpPr>
        <p:spPr>
          <a:xfrm>
            <a:off x="7675675" y="4477125"/>
            <a:ext cx="87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</a:rPr>
              <a:t>2023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46" name="Google Shape;14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975" y="3287577"/>
            <a:ext cx="605408" cy="615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1563" y="3319000"/>
            <a:ext cx="543575" cy="55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3205801" cy="1709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3"/>
          <p:cNvPicPr preferRelativeResize="0"/>
          <p:nvPr/>
        </p:nvPicPr>
        <p:blipFill rotWithShape="1">
          <a:blip r:embed="rId6">
            <a:alphaModFix/>
          </a:blip>
          <a:srcRect b="1588" l="1954" r="1286" t="2137"/>
          <a:stretch/>
        </p:blipFill>
        <p:spPr>
          <a:xfrm>
            <a:off x="2818488" y="4043125"/>
            <a:ext cx="717075" cy="71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945450" y="3370175"/>
            <a:ext cx="463150" cy="450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614250" y="4039525"/>
            <a:ext cx="717075" cy="7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15138" y="4041325"/>
            <a:ext cx="717075" cy="71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0" y="0"/>
            <a:ext cx="9144000" cy="849000"/>
          </a:xfrm>
          <a:prstGeom prst="rect">
            <a:avLst/>
          </a:prstGeom>
          <a:solidFill>
            <a:srgbClr val="1CBDE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474975" y="162900"/>
            <a:ext cx="3920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chemeClr val="lt1"/>
                </a:solidFill>
              </a:rPr>
              <a:t>Тема </a:t>
            </a:r>
            <a:endParaRPr b="1" sz="2200">
              <a:solidFill>
                <a:schemeClr val="lt1"/>
              </a:solidFill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0" y="1437025"/>
            <a:ext cx="575400" cy="51300"/>
          </a:xfrm>
          <a:prstGeom prst="rect">
            <a:avLst/>
          </a:prstGeom>
          <a:solidFill>
            <a:srgbClr val="1CBDE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767675" y="1259325"/>
            <a:ext cx="374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1C4587"/>
                </a:solidFill>
              </a:rPr>
              <a:t>Цели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767675" y="1524450"/>
            <a:ext cx="374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C4587"/>
                </a:solidFill>
              </a:rPr>
              <a:t>Задачи</a:t>
            </a:r>
            <a:endParaRPr>
              <a:solidFill>
                <a:srgbClr val="1C4587"/>
              </a:solidFill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0" y="2260000"/>
            <a:ext cx="575400" cy="51300"/>
          </a:xfrm>
          <a:prstGeom prst="rect">
            <a:avLst/>
          </a:prstGeom>
          <a:solidFill>
            <a:srgbClr val="1CBDE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767675" y="2085550"/>
            <a:ext cx="374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1C4587"/>
                </a:solidFill>
              </a:rPr>
              <a:t>Цели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767675" y="2416400"/>
            <a:ext cx="374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C4587"/>
                </a:solidFill>
              </a:rPr>
              <a:t>Задачи</a:t>
            </a:r>
            <a:endParaRPr>
              <a:solidFill>
                <a:srgbClr val="1C4587"/>
              </a:solidFill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0" y="3082975"/>
            <a:ext cx="575400" cy="51300"/>
          </a:xfrm>
          <a:prstGeom prst="rect">
            <a:avLst/>
          </a:prstGeom>
          <a:solidFill>
            <a:srgbClr val="1CBDE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767675" y="2911775"/>
            <a:ext cx="374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1C4587"/>
                </a:solidFill>
              </a:rPr>
              <a:t>Цели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767675" y="3208825"/>
            <a:ext cx="374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C4587"/>
                </a:solidFill>
              </a:rPr>
              <a:t>Задачи</a:t>
            </a:r>
            <a:endParaRPr>
              <a:solidFill>
                <a:srgbClr val="1C4587"/>
              </a:solidFill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0" y="3974625"/>
            <a:ext cx="575400" cy="51300"/>
          </a:xfrm>
          <a:prstGeom prst="rect">
            <a:avLst/>
          </a:prstGeom>
          <a:solidFill>
            <a:srgbClr val="1CBDE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 txBox="1"/>
          <p:nvPr/>
        </p:nvSpPr>
        <p:spPr>
          <a:xfrm>
            <a:off x="767675" y="3803425"/>
            <a:ext cx="374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1C4587"/>
                </a:solidFill>
              </a:rPr>
              <a:t>Цели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767675" y="4100475"/>
            <a:ext cx="374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C4587"/>
                </a:solidFill>
              </a:rPr>
              <a:t>Задачи</a:t>
            </a:r>
            <a:endParaRPr>
              <a:solidFill>
                <a:srgbClr val="1C4587"/>
              </a:solidFill>
            </a:endParaRPr>
          </a:p>
        </p:txBody>
      </p:sp>
      <p:pic>
        <p:nvPicPr>
          <p:cNvPr id="79" name="Google Shape;79;p14"/>
          <p:cNvPicPr preferRelativeResize="0"/>
          <p:nvPr/>
        </p:nvPicPr>
        <p:blipFill rotWithShape="1">
          <a:blip r:embed="rId3">
            <a:alphaModFix/>
          </a:blip>
          <a:srcRect b="15902" l="0" r="59354" t="15902"/>
          <a:stretch/>
        </p:blipFill>
        <p:spPr>
          <a:xfrm>
            <a:off x="7963975" y="0"/>
            <a:ext cx="949023" cy="84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200" y="0"/>
            <a:ext cx="1848776" cy="985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6"/>
          <p:cNvPicPr preferRelativeResize="0"/>
          <p:nvPr/>
        </p:nvPicPr>
        <p:blipFill rotWithShape="1">
          <a:blip r:embed="rId3">
            <a:alphaModFix/>
          </a:blip>
          <a:srcRect b="29946" l="14470" r="58293" t="29186"/>
          <a:stretch/>
        </p:blipFill>
        <p:spPr>
          <a:xfrm>
            <a:off x="8348950" y="179850"/>
            <a:ext cx="597100" cy="477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8096" y="0"/>
            <a:ext cx="1827999" cy="1147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/>
          <p:nvPr/>
        </p:nvSpPr>
        <p:spPr>
          <a:xfrm>
            <a:off x="0" y="0"/>
            <a:ext cx="9144000" cy="849000"/>
          </a:xfrm>
          <a:prstGeom prst="rect">
            <a:avLst/>
          </a:prstGeom>
          <a:solidFill>
            <a:srgbClr val="1CBDE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8"/>
          <p:cNvSpPr txBox="1"/>
          <p:nvPr/>
        </p:nvSpPr>
        <p:spPr>
          <a:xfrm>
            <a:off x="474975" y="162900"/>
            <a:ext cx="3920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chemeClr val="lt1"/>
                </a:solidFill>
              </a:rPr>
              <a:t>Тема </a:t>
            </a:r>
            <a:endParaRPr b="1" sz="2200">
              <a:solidFill>
                <a:schemeClr val="lt1"/>
              </a:solidFill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474975" y="2166000"/>
            <a:ext cx="7956000" cy="15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1C4587"/>
                </a:solidFill>
              </a:rPr>
              <a:t>Но стремящиеся вытеснить традиционное производство, нанотехнологии, превозмогая сложившуюся непростую экономическую ситуацию, рассмотрены исключительно в разрезе маркетинговых и финансовых предпосылок. Вот вам яркий пример современных тенденций — глубокий уровень погружения выявляет срочную потребность системы массового участия</a:t>
            </a:r>
            <a:endParaRPr sz="1800">
              <a:solidFill>
                <a:srgbClr val="1C4587"/>
              </a:solidFill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474975" y="1438725"/>
            <a:ext cx="6057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1C4587"/>
                </a:solidFill>
              </a:rPr>
              <a:t>Заголовок</a:t>
            </a:r>
            <a:endParaRPr b="1" sz="2000">
              <a:solidFill>
                <a:srgbClr val="1C4587"/>
              </a:solidFill>
            </a:endParaRPr>
          </a:p>
        </p:txBody>
      </p:sp>
      <p:pic>
        <p:nvPicPr>
          <p:cNvPr id="103" name="Google Shape;103;p18"/>
          <p:cNvPicPr preferRelativeResize="0"/>
          <p:nvPr/>
        </p:nvPicPr>
        <p:blipFill rotWithShape="1">
          <a:blip r:embed="rId3">
            <a:alphaModFix/>
          </a:blip>
          <a:srcRect b="15902" l="0" r="59354" t="15902"/>
          <a:stretch/>
        </p:blipFill>
        <p:spPr>
          <a:xfrm>
            <a:off x="7963975" y="0"/>
            <a:ext cx="949023" cy="84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9"/>
          <p:cNvPicPr preferRelativeResize="0"/>
          <p:nvPr/>
        </p:nvPicPr>
        <p:blipFill rotWithShape="1">
          <a:blip r:embed="rId3">
            <a:alphaModFix/>
          </a:blip>
          <a:srcRect b="0" l="23789" r="25839" t="0"/>
          <a:stretch/>
        </p:blipFill>
        <p:spPr>
          <a:xfrm>
            <a:off x="5256825" y="0"/>
            <a:ext cx="388716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 txBox="1"/>
          <p:nvPr/>
        </p:nvSpPr>
        <p:spPr>
          <a:xfrm>
            <a:off x="403025" y="2304238"/>
            <a:ext cx="3956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1C4587"/>
                </a:solidFill>
              </a:rPr>
              <a:t>Лев. </a:t>
            </a:r>
            <a:endParaRPr sz="1800">
              <a:solidFill>
                <a:srgbClr val="1C4587"/>
              </a:solidFill>
            </a:endParaRPr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0200" y="0"/>
            <a:ext cx="1848776" cy="9857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9"/>
          <p:cNvSpPr txBox="1"/>
          <p:nvPr/>
        </p:nvSpPr>
        <p:spPr>
          <a:xfrm>
            <a:off x="460175" y="3753773"/>
            <a:ext cx="4182000" cy="10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1C4587"/>
                </a:solidFill>
              </a:rPr>
              <a:t>Дополнительные фотографии </a:t>
            </a:r>
            <a:endParaRPr sz="1800">
              <a:solidFill>
                <a:srgbClr val="1C4587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1C4587"/>
                </a:solidFill>
              </a:rPr>
              <a:t>https://disk.yandex.ru/d/ZPXHKXad-QrXRQ</a:t>
            </a:r>
            <a:endParaRPr sz="20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/>
          <p:nvPr/>
        </p:nvSpPr>
        <p:spPr>
          <a:xfrm>
            <a:off x="0" y="0"/>
            <a:ext cx="9144000" cy="849000"/>
          </a:xfrm>
          <a:prstGeom prst="rect">
            <a:avLst/>
          </a:prstGeom>
          <a:solidFill>
            <a:srgbClr val="1CBDE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0"/>
          <p:cNvSpPr txBox="1"/>
          <p:nvPr/>
        </p:nvSpPr>
        <p:spPr>
          <a:xfrm>
            <a:off x="474975" y="162900"/>
            <a:ext cx="3920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chemeClr val="lt1"/>
                </a:solidFill>
              </a:rPr>
              <a:t>Тема </a:t>
            </a:r>
            <a:endParaRPr b="1" sz="2200">
              <a:solidFill>
                <a:schemeClr val="lt1"/>
              </a:solidFill>
            </a:endParaRPr>
          </a:p>
        </p:txBody>
      </p:sp>
      <p:graphicFrame>
        <p:nvGraphicFramePr>
          <p:cNvPr id="118" name="Google Shape;118;p20"/>
          <p:cNvGraphicFramePr/>
          <p:nvPr/>
        </p:nvGraphicFramePr>
        <p:xfrm>
          <a:off x="985525" y="2233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{AA24FA89-8A02-4D12-8983-3254697C95D1}</a:tableStyleId>
              </a:tblPr>
              <a:tblGrid>
                <a:gridCol w="1427450"/>
                <a:gridCol w="3398550"/>
                <a:gridCol w="2413000"/>
              </a:tblGrid>
              <a:tr h="375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solidFill>
                            <a:srgbClr val="FFFFFF"/>
                          </a:solidFill>
                        </a:rPr>
                        <a:t>Название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CBD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solidFill>
                            <a:srgbClr val="FFFFFF"/>
                          </a:solidFill>
                        </a:rPr>
                        <a:t>Название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CBD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solidFill>
                            <a:srgbClr val="FFFFFF"/>
                          </a:solidFill>
                        </a:rPr>
                        <a:t>Название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CBDEF"/>
                    </a:solidFill>
                  </a:tcPr>
                </a:tc>
              </a:tr>
              <a:tr h="871975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C4587"/>
                        </a:buClr>
                        <a:buSzPts val="1400"/>
                        <a:buAutoNum type="arabicPeriod"/>
                      </a:pPr>
                      <a:r>
                        <a:rPr lang="ru">
                          <a:solidFill>
                            <a:srgbClr val="1C4587"/>
                          </a:solidFill>
                        </a:rPr>
                        <a:t>Текст</a:t>
                      </a:r>
                      <a:endParaRPr>
                        <a:solidFill>
                          <a:srgbClr val="1C4587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solidFill>
                            <a:srgbClr val="1C4587"/>
                          </a:solidFill>
                        </a:rPr>
                        <a:t>Текст</a:t>
                      </a:r>
                      <a:endParaRPr>
                        <a:solidFill>
                          <a:srgbClr val="1C4587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solidFill>
                            <a:srgbClr val="1C4587"/>
                          </a:solidFill>
                        </a:rPr>
                        <a:t>Текст</a:t>
                      </a:r>
                      <a:endParaRPr>
                        <a:solidFill>
                          <a:srgbClr val="1C4587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CBDE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9" name="Google Shape;119;p20"/>
          <p:cNvSpPr txBox="1"/>
          <p:nvPr/>
        </p:nvSpPr>
        <p:spPr>
          <a:xfrm>
            <a:off x="3547050" y="1411800"/>
            <a:ext cx="1258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1C4587"/>
                </a:solidFill>
              </a:rPr>
              <a:t>Т</a:t>
            </a:r>
            <a:r>
              <a:rPr b="1" lang="ru" sz="1700">
                <a:solidFill>
                  <a:srgbClr val="1C4587"/>
                </a:solidFill>
              </a:rPr>
              <a:t>абличка</a:t>
            </a:r>
            <a:endParaRPr b="1" sz="1700">
              <a:solidFill>
                <a:srgbClr val="1C4587"/>
              </a:solidFill>
            </a:endParaRPr>
          </a:p>
        </p:txBody>
      </p:sp>
      <p:pic>
        <p:nvPicPr>
          <p:cNvPr id="120" name="Google Shape;120;p20"/>
          <p:cNvPicPr preferRelativeResize="0"/>
          <p:nvPr/>
        </p:nvPicPr>
        <p:blipFill rotWithShape="1">
          <a:blip r:embed="rId3">
            <a:alphaModFix/>
          </a:blip>
          <a:srcRect b="15902" l="0" r="59354" t="15902"/>
          <a:stretch/>
        </p:blipFill>
        <p:spPr>
          <a:xfrm>
            <a:off x="7963975" y="0"/>
            <a:ext cx="949023" cy="84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CBDE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1"/>
          <p:cNvSpPr txBox="1"/>
          <p:nvPr/>
        </p:nvSpPr>
        <p:spPr>
          <a:xfrm>
            <a:off x="589875" y="1555223"/>
            <a:ext cx="3920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chemeClr val="lt1"/>
                </a:solidFill>
              </a:rPr>
              <a:t>Важный текст</a:t>
            </a:r>
            <a:endParaRPr b="1" sz="2200">
              <a:solidFill>
                <a:schemeClr val="lt1"/>
              </a:solidFill>
            </a:endParaRPr>
          </a:p>
        </p:txBody>
      </p:sp>
      <p:pic>
        <p:nvPicPr>
          <p:cNvPr id="127" name="Google Shape;127;p21"/>
          <p:cNvPicPr preferRelativeResize="0"/>
          <p:nvPr/>
        </p:nvPicPr>
        <p:blipFill rotWithShape="1">
          <a:blip r:embed="rId3">
            <a:alphaModFix/>
          </a:blip>
          <a:srcRect b="25933" l="13463" r="57589" t="20196"/>
          <a:stretch/>
        </p:blipFill>
        <p:spPr>
          <a:xfrm>
            <a:off x="7848350" y="158250"/>
            <a:ext cx="927974" cy="920799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1"/>
          <p:cNvSpPr txBox="1"/>
          <p:nvPr/>
        </p:nvSpPr>
        <p:spPr>
          <a:xfrm>
            <a:off x="589875" y="2323550"/>
            <a:ext cx="7553400" cy="12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</a:rPr>
              <a:t>Уникальность направления «Документоведение и архивоведение» заключается в его междисциплинарности. В процессе обучения студенты осваивают гуманитарные, юридические, экономические, управленческие, информационные, технические дисциплины и специальные дисциплины</a:t>
            </a:r>
            <a:endParaRPr sz="1600">
              <a:solidFill>
                <a:schemeClr val="lt1"/>
              </a:solidFill>
            </a:endParaRPr>
          </a:p>
        </p:txBody>
      </p:sp>
      <p:sp>
        <p:nvSpPr>
          <p:cNvPr id="129" name="Google Shape;129;p21"/>
          <p:cNvSpPr/>
          <p:nvPr/>
        </p:nvSpPr>
        <p:spPr>
          <a:xfrm rot="5400000">
            <a:off x="255375" y="1547125"/>
            <a:ext cx="28800" cy="539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