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44" y="-5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Кавыч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Текст заголовка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1270000" y="3251200"/>
            <a:ext cx="10464800" cy="1130300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spcBef>
                <a:spcPts val="600"/>
              </a:spcBef>
              <a:defRPr sz="36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/>
            </a:pPr>
            <a:r>
              <a:rPr sz="3600" b="1" dirty="0" err="1"/>
              <a:t>Педагогический</a:t>
            </a:r>
            <a:r>
              <a:rPr sz="3600" b="1" dirty="0"/>
              <a:t> </a:t>
            </a:r>
            <a:r>
              <a:rPr sz="3600" b="1" dirty="0" err="1"/>
              <a:t>дискурс</a:t>
            </a:r>
            <a:r>
              <a:rPr sz="3600" b="1" dirty="0"/>
              <a:t> и </a:t>
            </a:r>
            <a:r>
              <a:rPr sz="3600" b="1" dirty="0" err="1"/>
              <a:t>его</a:t>
            </a:r>
            <a:r>
              <a:rPr sz="3600" b="1" dirty="0"/>
              <a:t> </a:t>
            </a:r>
            <a:r>
              <a:rPr sz="3600" b="1" dirty="0" err="1"/>
              <a:t>характеристики</a:t>
            </a:r>
            <a:endParaRPr sz="3600" b="1" dirty="0"/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1066800" y="8051800"/>
            <a:ext cx="10464800" cy="1130300"/>
          </a:xfrm>
          <a:prstGeom prst="rect">
            <a:avLst/>
          </a:prstGeom>
        </p:spPr>
        <p:txBody>
          <a:bodyPr/>
          <a:lstStyle/>
          <a:p>
            <a:pPr lvl="0" algn="r">
              <a:lnSpc>
                <a:spcPts val="3100"/>
              </a:lnSpc>
              <a:spcBef>
                <a:spcPts val="600"/>
              </a:spcBef>
              <a:defRPr sz="1800"/>
            </a:pPr>
            <a:r>
              <a:rPr sz="2500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Лукьяновой</a:t>
            </a:r>
            <a:r>
              <a:rPr sz="25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500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Евдокии</a:t>
            </a:r>
            <a:r>
              <a:rPr sz="25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</a:p>
          <a:p>
            <a:pPr lvl="0" algn="r">
              <a:lnSpc>
                <a:spcPts val="3100"/>
              </a:lnSpc>
              <a:spcBef>
                <a:spcPts val="600"/>
              </a:spcBef>
              <a:defRPr sz="1800"/>
            </a:pPr>
            <a:r>
              <a:rPr sz="25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ПФ, 1-18-41</a:t>
            </a:r>
            <a:endParaRPr sz="25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596900" y="672405"/>
            <a:ext cx="5795120" cy="851595"/>
          </a:xfrm>
          <a:prstGeom prst="rect">
            <a:avLst/>
          </a:prstGeom>
        </p:spPr>
        <p:txBody>
          <a:bodyPr/>
          <a:lstStyle>
            <a:lvl1pPr algn="just">
              <a:lnSpc>
                <a:spcPts val="4400"/>
              </a:lnSpc>
              <a:spcBef>
                <a:spcPts val="60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3600"/>
              <a:t>Выводы: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584200" y="1905000"/>
            <a:ext cx="10464800" cy="6523881"/>
          </a:xfrm>
          <a:prstGeom prst="rect">
            <a:avLst/>
          </a:prstGeom>
        </p:spPr>
        <p:txBody>
          <a:bodyPr/>
          <a:lstStyle/>
          <a:p>
            <a:pPr lvl="0" algn="just" defTabSz="457200">
              <a:lnSpc>
                <a:spcPts val="3500"/>
              </a:lnSpc>
              <a:spcBef>
                <a:spcPts val="600"/>
              </a:spcBef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1. Системообразующими признаками педагогического дискурса являются цель, ценности, стратегии, жанры и прецедентные тексты.</a:t>
            </a:r>
          </a:p>
          <a:p>
            <a:pPr lvl="0" algn="just" defTabSz="457200">
              <a:lnSpc>
                <a:spcPts val="3500"/>
              </a:lnSpc>
              <a:spcBef>
                <a:spcPts val="600"/>
              </a:spcBef>
              <a:defRPr sz="1800"/>
            </a:pP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defTabSz="457200">
              <a:lnSpc>
                <a:spcPts val="3500"/>
              </a:lnSpc>
              <a:spcBef>
                <a:spcPts val="600"/>
              </a:spcBef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2. ПД как личностно-ориентированная разновидность институционального дискурса характеризуется интеллектуальным взаимодействием преподавателей и обучаемых в процессе формирования у последних определённых структур знаний о мире, норм поведения и ценностей, развития личности.</a:t>
            </a:r>
          </a:p>
          <a:p>
            <a:pPr lvl="0" algn="just" defTabSz="457200">
              <a:lnSpc>
                <a:spcPts val="3500"/>
              </a:lnSpc>
              <a:spcBef>
                <a:spcPts val="600"/>
              </a:spcBef>
              <a:defRPr sz="1800"/>
            </a:pP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defTabSz="457200">
              <a:lnSpc>
                <a:spcPts val="3500"/>
              </a:lnSpc>
              <a:spcBef>
                <a:spcPts val="600"/>
              </a:spcBef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3. Интеллектуальное взаимодействие в ПД предстаёт в единстве его компонентов: учебно-педагогический, научно-практический и учебный.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1633587" y="1402804"/>
            <a:ext cx="9948813" cy="832396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spcBef>
                <a:spcPts val="60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3600"/>
              <a:t>Список литературы: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1270000" y="2489200"/>
            <a:ext cx="10464800" cy="6573491"/>
          </a:xfrm>
          <a:prstGeom prst="rect">
            <a:avLst/>
          </a:prstGeom>
        </p:spPr>
        <p:txBody>
          <a:bodyPr/>
          <a:lstStyle/>
          <a:p>
            <a:pPr lvl="0" algn="just" defTabSz="457200">
              <a:lnSpc>
                <a:spcPts val="3100"/>
              </a:lnSpc>
              <a:spcBef>
                <a:spcPts val="600"/>
              </a:spcBef>
              <a:defRPr sz="1800"/>
            </a:pPr>
            <a:r>
              <a:rPr sz="100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1. Ежова Т.В. К проблеме изучения педагогического дискурса // Вестник ОГУ. Том 1. Гуманитарные науки. – 2006. – №2. – С. 54.</a:t>
            </a:r>
          </a:p>
          <a:p>
            <a:pPr lvl="0" algn="just" defTabSz="457200">
              <a:lnSpc>
                <a:spcPts val="1300"/>
              </a:lnSpc>
              <a:spcBef>
                <a:spcPts val="600"/>
              </a:spcBef>
              <a:defRPr sz="1800"/>
            </a:pP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defTabSz="457200">
              <a:lnSpc>
                <a:spcPts val="3100"/>
              </a:lnSpc>
              <a:spcBef>
                <a:spcPts val="600"/>
              </a:spcBef>
              <a:defRPr sz="1800"/>
            </a:pP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2. Карасик В.И. Характеристики педагогического дискурса // Языковая личность: аспекты лингвистики и лингводидактики: Сб. науч. тр. – Волгоград: Перемена, 1999. – 196 с.</a:t>
            </a:r>
          </a:p>
          <a:p>
            <a:pPr lvl="0" algn="just" defTabSz="457200">
              <a:lnSpc>
                <a:spcPts val="1300"/>
              </a:lnSpc>
              <a:spcBef>
                <a:spcPts val="600"/>
              </a:spcBef>
              <a:defRPr sz="1800"/>
            </a:pP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defTabSz="457200">
              <a:lnSpc>
                <a:spcPts val="3100"/>
              </a:lnSpc>
              <a:spcBef>
                <a:spcPts val="600"/>
              </a:spcBef>
              <a:defRPr sz="1800"/>
            </a:pP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3. Попова Ю.Ю. Педагогический дискурс и его характеристики: Вестник КГУ им. Н.А. Некрасова: № 1, 2009. - С. 307 - 310.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1435100" y="3509516"/>
            <a:ext cx="10464800" cy="1595884"/>
          </a:xfrm>
          <a:prstGeom prst="rect">
            <a:avLst/>
          </a:prstGeom>
        </p:spPr>
        <p:txBody>
          <a:bodyPr/>
          <a:lstStyle>
            <a:lvl1pPr>
              <a:lnSpc>
                <a:spcPts val="5600"/>
              </a:lnSpc>
              <a:spcBef>
                <a:spcPts val="600"/>
              </a:spcBef>
              <a:defRPr sz="4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4600"/>
              <a:t>Спасибо за внимание!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153145" y="1046509"/>
            <a:ext cx="10698511" cy="667991"/>
          </a:xfrm>
          <a:prstGeom prst="rect">
            <a:avLst/>
          </a:prstGeom>
        </p:spPr>
        <p:txBody>
          <a:bodyPr/>
          <a:lstStyle>
            <a:lvl1pPr algn="just">
              <a:lnSpc>
                <a:spcPts val="4200"/>
              </a:lnSpc>
              <a:spcBef>
                <a:spcPts val="600"/>
              </a:spcBef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3400"/>
              <a:t>Три основных подхода к пониманию понятия «дискурс»: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016000" y="1955800"/>
            <a:ext cx="10464800" cy="4562525"/>
          </a:xfrm>
          <a:prstGeom prst="rect">
            <a:avLst/>
          </a:prstGeom>
        </p:spPr>
        <p:txBody>
          <a:bodyPr/>
          <a:lstStyle/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1) дискурс как цельнооформленное речевое произведение,           обусловленное лингвистическими и экстралингвистическими характеристиками;</a:t>
            </a:r>
          </a:p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2)   вид речевой коммуникации;</a:t>
            </a:r>
          </a:p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3)   общение, реализуемое в каком-либо общественном институте. </a:t>
            </a:r>
          </a:p>
          <a:p>
            <a:pPr lvl="0" algn="just" defTabSz="457200">
              <a:lnSpc>
                <a:spcPts val="3500"/>
              </a:lnSpc>
              <a:spcBef>
                <a:spcPts val="600"/>
              </a:spcBef>
              <a:defRPr sz="1800"/>
            </a:pPr>
            <a:endParaRPr sz="2700">
              <a:latin typeface="Times New Roman Bold"/>
              <a:ea typeface="Times New Roman Bold"/>
              <a:cs typeface="Times New Roman Bold"/>
              <a:sym typeface="Times New Roman Bold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899145" y="6267843"/>
            <a:ext cx="10698510" cy="1739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just">
              <a:lnSpc>
                <a:spcPts val="35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Дискурс</a:t>
            </a: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 - институциональное общение людей, обусловленное их принадлежностью к той или иной социальной группе или применительно к той или иной типичной речеповеденческой ситуации.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558800" y="1272133"/>
            <a:ext cx="10464800" cy="836067"/>
          </a:xfrm>
          <a:prstGeom prst="rect">
            <a:avLst/>
          </a:prstGeom>
        </p:spPr>
        <p:txBody>
          <a:bodyPr/>
          <a:lstStyle>
            <a:lvl1pPr algn="just">
              <a:lnSpc>
                <a:spcPts val="4400"/>
              </a:lnSpc>
              <a:spcBef>
                <a:spcPts val="60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3600"/>
              <a:t>Институциональный дискурс: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546100" y="2870200"/>
            <a:ext cx="9968409" cy="2713484"/>
          </a:xfrm>
          <a:prstGeom prst="rect">
            <a:avLst/>
          </a:prstGeom>
        </p:spPr>
        <p:txBody>
          <a:bodyPr/>
          <a:lstStyle/>
          <a:p>
            <a:pPr lvl="0" algn="just" defTabSz="457200">
              <a:lnSpc>
                <a:spcPts val="3500"/>
              </a:lnSpc>
              <a:spcBef>
                <a:spcPts val="600"/>
              </a:spcBef>
              <a:defRPr sz="1800"/>
            </a:pPr>
            <a:r>
              <a:rPr sz="2700">
                <a:latin typeface="Times New Roman Bold"/>
                <a:ea typeface="Times New Roman Bold"/>
                <a:cs typeface="Times New Roman Bold"/>
                <a:sym typeface="Times New Roman Bold"/>
              </a:rPr>
              <a:t>Специфика институционального дискурса раскрывается в </a:t>
            </a:r>
            <a:r>
              <a:rPr sz="2700" u="sng">
                <a:latin typeface="Times New Roman Bold"/>
                <a:ea typeface="Times New Roman Bold"/>
                <a:cs typeface="Times New Roman Bold"/>
                <a:sym typeface="Times New Roman Bold"/>
              </a:rPr>
              <a:t>типе общественного института</a:t>
            </a:r>
            <a:r>
              <a:rPr sz="2700">
                <a:latin typeface="Times New Roman Bold"/>
                <a:ea typeface="Times New Roman Bold"/>
                <a:cs typeface="Times New Roman Bold"/>
                <a:sym typeface="Times New Roman Bold"/>
              </a:rPr>
              <a:t>, который в коллективном языковом сознании обозначен особым именем, обобщен в ключевом концепте этого института (</a:t>
            </a:r>
            <a:r>
              <a:rPr sz="2700" i="1">
                <a:latin typeface="Times New Roman Bold"/>
                <a:ea typeface="Times New Roman Bold"/>
                <a:cs typeface="Times New Roman Bold"/>
                <a:sym typeface="Times New Roman Bold"/>
              </a:rPr>
              <a:t>медицинский – здоровье, спортивный - соревнование, педагогический - обучение </a:t>
            </a:r>
            <a:r>
              <a:rPr sz="2700">
                <a:latin typeface="Times New Roman Bold"/>
                <a:ea typeface="Times New Roman Bold"/>
                <a:cs typeface="Times New Roman Bold"/>
                <a:sym typeface="Times New Roman Bold"/>
              </a:rPr>
              <a:t>и т.д.)</a:t>
            </a:r>
          </a:p>
        </p:txBody>
      </p:sp>
      <p:sp>
        <p:nvSpPr>
          <p:cNvPr id="41" name="Shape 41"/>
          <p:cNvSpPr/>
          <p:nvPr/>
        </p:nvSpPr>
        <p:spPr>
          <a:xfrm>
            <a:off x="571485" y="5874351"/>
            <a:ext cx="9917638" cy="1611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Ядро институционального дискурса</a:t>
            </a: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 - общение базовой пары участников коммуникации – врача и пациента, тренера и спортсмена, преподавателя и обучаемого и т.п.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36736" y="788789"/>
            <a:ext cx="11174264" cy="824111"/>
          </a:xfrm>
          <a:prstGeom prst="rect">
            <a:avLst/>
          </a:prstGeom>
        </p:spPr>
        <p:txBody>
          <a:bodyPr/>
          <a:lstStyle>
            <a:lvl1pPr algn="just" defTabSz="554990">
              <a:lnSpc>
                <a:spcPts val="4200"/>
              </a:lnSpc>
              <a:spcBef>
                <a:spcPts val="500"/>
              </a:spcBef>
              <a:defRPr sz="342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3420"/>
              <a:t>Конститутивные признаки педагогического дискурса (ПД):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711200" y="1791741"/>
            <a:ext cx="10464800" cy="2995118"/>
          </a:xfrm>
          <a:prstGeom prst="rect">
            <a:avLst/>
          </a:prstGeom>
        </p:spPr>
        <p:txBody>
          <a:bodyPr/>
          <a:lstStyle/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1)   определённая цель</a:t>
            </a:r>
          </a:p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2)   стратегии</a:t>
            </a:r>
          </a:p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3)   ценности</a:t>
            </a:r>
          </a:p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4)   подвиды и жанры </a:t>
            </a:r>
          </a:p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5)   прецедентные тексты и различные дискурсивные формулы</a:t>
            </a:r>
          </a:p>
        </p:txBody>
      </p:sp>
      <p:sp>
        <p:nvSpPr>
          <p:cNvPr id="45" name="Shape 45"/>
          <p:cNvSpPr/>
          <p:nvPr/>
        </p:nvSpPr>
        <p:spPr>
          <a:xfrm>
            <a:off x="573122" y="5198076"/>
            <a:ext cx="10971292" cy="30023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Две основополагающие цели ПД, связанные с:</a:t>
            </a:r>
          </a:p>
          <a:p>
            <a:pPr marL="476250" lvl="0" indent="-476250" algn="just">
              <a:lnSpc>
                <a:spcPts val="3300"/>
              </a:lnSpc>
              <a:spcBef>
                <a:spcPts val="600"/>
              </a:spcBef>
              <a:buSzPct val="100000"/>
              <a:buAutoNum type="arabicParenR"/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 с формированием структур знаний (концептов) в сознании обучаемых и усложнением уже имеющихся концептов за счёт учебно-познавательной деятельности обучаемых; </a:t>
            </a:r>
          </a:p>
          <a:p>
            <a:pPr marL="476250" lvl="0" indent="-476250" algn="just">
              <a:lnSpc>
                <a:spcPts val="3300"/>
              </a:lnSpc>
              <a:spcBef>
                <a:spcPts val="600"/>
              </a:spcBef>
              <a:buSzPct val="100000"/>
              <a:buAutoNum type="arabicParenR"/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 с социализацией подрастающего члена общества, т.е передачей ему социальных ценностей и норм поведения.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749300" y="868858"/>
            <a:ext cx="10464800" cy="1734642"/>
          </a:xfrm>
          <a:prstGeom prst="rect">
            <a:avLst/>
          </a:prstGeom>
        </p:spPr>
        <p:txBody>
          <a:bodyPr/>
          <a:lstStyle/>
          <a:p>
            <a:pPr lvl="0" algn="just" defTabSz="457200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>
                <a:latin typeface="Times New Roman Bold"/>
                <a:ea typeface="Times New Roman Bold"/>
                <a:cs typeface="Times New Roman Bold"/>
                <a:sym typeface="Times New Roman Bold"/>
              </a:rPr>
              <a:t>Достижение целей общения реализуется при помощи определённых </a:t>
            </a:r>
            <a:r>
              <a:rPr sz="2700" u="sng">
                <a:latin typeface="Times New Roman Bold"/>
                <a:ea typeface="Times New Roman Bold"/>
                <a:cs typeface="Times New Roman Bold"/>
                <a:sym typeface="Times New Roman Bold"/>
              </a:rPr>
              <a:t>коммуникативных стратегий</a:t>
            </a:r>
            <a:r>
              <a:rPr sz="2700">
                <a:latin typeface="Times New Roman Bold"/>
                <a:ea typeface="Times New Roman Bold"/>
                <a:cs typeface="Times New Roman Bold"/>
                <a:sym typeface="Times New Roman Bold"/>
              </a:rPr>
              <a:t>. Выделяют следующие коммуникативные стратегии: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749300" y="2724150"/>
            <a:ext cx="10618986" cy="6778824"/>
          </a:xfrm>
          <a:prstGeom prst="rect">
            <a:avLst/>
          </a:prstGeom>
        </p:spPr>
        <p:txBody>
          <a:bodyPr/>
          <a:lstStyle/>
          <a:p>
            <a:pPr lvl="0" algn="just" defTabSz="425195">
              <a:lnSpc>
                <a:spcPts val="3100"/>
              </a:lnSpc>
              <a:spcBef>
                <a:spcPts val="500"/>
              </a:spcBef>
              <a:defRPr sz="1800"/>
            </a:pPr>
            <a:r>
              <a:rPr sz="2511">
                <a:latin typeface="Times New Roman Bold"/>
                <a:ea typeface="Times New Roman Bold"/>
                <a:cs typeface="Times New Roman Bold"/>
                <a:sym typeface="Times New Roman Bold"/>
              </a:rPr>
              <a:t>а) объясняющую; </a:t>
            </a:r>
          </a:p>
          <a:p>
            <a:pPr lvl="0" algn="just" defTabSz="425195">
              <a:lnSpc>
                <a:spcPts val="3100"/>
              </a:lnSpc>
              <a:spcBef>
                <a:spcPts val="500"/>
              </a:spcBef>
              <a:defRPr sz="1800"/>
            </a:pPr>
            <a:r>
              <a:rPr sz="2511">
                <a:latin typeface="Times New Roman Bold"/>
                <a:ea typeface="Times New Roman Bold"/>
                <a:cs typeface="Times New Roman Bold"/>
                <a:sym typeface="Times New Roman Bold"/>
              </a:rPr>
              <a:t>б) оценивающую; </a:t>
            </a:r>
          </a:p>
          <a:p>
            <a:pPr lvl="0" algn="just" defTabSz="425195">
              <a:lnSpc>
                <a:spcPts val="3100"/>
              </a:lnSpc>
              <a:spcBef>
                <a:spcPts val="500"/>
              </a:spcBef>
              <a:defRPr sz="1800"/>
            </a:pPr>
            <a:r>
              <a:rPr sz="2511">
                <a:latin typeface="Times New Roman Bold"/>
                <a:ea typeface="Times New Roman Bold"/>
                <a:cs typeface="Times New Roman Bold"/>
                <a:sym typeface="Times New Roman Bold"/>
              </a:rPr>
              <a:t>в) контролирующую; </a:t>
            </a:r>
          </a:p>
          <a:p>
            <a:pPr lvl="0" algn="just" defTabSz="425195">
              <a:lnSpc>
                <a:spcPts val="3100"/>
              </a:lnSpc>
              <a:spcBef>
                <a:spcPts val="500"/>
              </a:spcBef>
              <a:defRPr sz="1800"/>
            </a:pPr>
            <a:r>
              <a:rPr sz="2511">
                <a:latin typeface="Times New Roman Bold"/>
                <a:ea typeface="Times New Roman Bold"/>
                <a:cs typeface="Times New Roman Bold"/>
                <a:sym typeface="Times New Roman Bold"/>
              </a:rPr>
              <a:t>г) содействующую; </a:t>
            </a:r>
          </a:p>
          <a:p>
            <a:pPr lvl="0" algn="just" defTabSz="425195">
              <a:lnSpc>
                <a:spcPts val="3100"/>
              </a:lnSpc>
              <a:spcBef>
                <a:spcPts val="500"/>
              </a:spcBef>
              <a:defRPr sz="1800"/>
            </a:pPr>
            <a:r>
              <a:rPr sz="2511">
                <a:latin typeface="Times New Roman Bold"/>
                <a:ea typeface="Times New Roman Bold"/>
                <a:cs typeface="Times New Roman Bold"/>
                <a:sym typeface="Times New Roman Bold"/>
              </a:rPr>
              <a:t>д) организующую.</a:t>
            </a:r>
          </a:p>
          <a:p>
            <a:pPr lvl="0" algn="just" defTabSz="425195">
              <a:lnSpc>
                <a:spcPts val="3100"/>
              </a:lnSpc>
              <a:spcBef>
                <a:spcPts val="500"/>
              </a:spcBef>
              <a:defRPr sz="1800"/>
            </a:pPr>
            <a:endParaRPr sz="2511"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algn="just" defTabSz="425195">
              <a:lnSpc>
                <a:spcPts val="3100"/>
              </a:lnSpc>
              <a:spcBef>
                <a:spcPts val="500"/>
              </a:spcBef>
              <a:defRPr sz="1800"/>
            </a:pPr>
            <a:r>
              <a:rPr sz="2511">
                <a:latin typeface="Times New Roman Bold"/>
                <a:ea typeface="Times New Roman Bold"/>
                <a:cs typeface="Times New Roman Bold"/>
                <a:sym typeface="Times New Roman Bold"/>
              </a:rPr>
              <a:t>Ценности ПД могут быть: </a:t>
            </a:r>
          </a:p>
          <a:p>
            <a:pPr lvl="0" algn="just" defTabSz="425195">
              <a:lnSpc>
                <a:spcPts val="3100"/>
              </a:lnSpc>
              <a:spcBef>
                <a:spcPts val="500"/>
              </a:spcBef>
              <a:defRPr sz="1800"/>
            </a:pPr>
            <a:r>
              <a:rPr sz="2511">
                <a:latin typeface="Times New Roman Bold"/>
                <a:ea typeface="Times New Roman Bold"/>
                <a:cs typeface="Times New Roman Bold"/>
                <a:sym typeface="Times New Roman Bold"/>
              </a:rPr>
              <a:t>1) зашифрованы в </a:t>
            </a:r>
            <a:r>
              <a:rPr sz="2511" u="sng">
                <a:latin typeface="Times New Roman Bold"/>
                <a:ea typeface="Times New Roman Bold"/>
                <a:cs typeface="Times New Roman Bold"/>
                <a:sym typeface="Times New Roman Bold"/>
              </a:rPr>
              <a:t>пословицах, поговорках, афоризмах,</a:t>
            </a:r>
            <a:r>
              <a:rPr sz="2511">
                <a:latin typeface="Times New Roman Bold"/>
                <a:ea typeface="Times New Roman Bold"/>
                <a:cs typeface="Times New Roman Bold"/>
                <a:sym typeface="Times New Roman Bold"/>
              </a:rPr>
              <a:t> например: </a:t>
            </a:r>
            <a:r>
              <a:rPr sz="2511" i="1">
                <a:latin typeface="Times New Roman Bold"/>
                <a:ea typeface="Times New Roman Bold"/>
                <a:cs typeface="Times New Roman Bold"/>
                <a:sym typeface="Times New Roman Bold"/>
              </a:rPr>
              <a:t>Яйца курицу не учат; Дурака учить – что мертвого лечить; Тяжело в ученье – легко в бою!</a:t>
            </a:r>
            <a:r>
              <a:rPr sz="2511">
                <a:latin typeface="Times New Roman Bold"/>
                <a:ea typeface="Times New Roman Bold"/>
                <a:cs typeface="Times New Roman Bold"/>
                <a:sym typeface="Times New Roman Bold"/>
              </a:rPr>
              <a:t> и т.п;</a:t>
            </a:r>
          </a:p>
          <a:p>
            <a:pPr lvl="0" algn="just" defTabSz="425195">
              <a:lnSpc>
                <a:spcPts val="3100"/>
              </a:lnSpc>
              <a:spcBef>
                <a:spcPts val="500"/>
              </a:spcBef>
              <a:defRPr sz="1800"/>
            </a:pPr>
            <a:r>
              <a:rPr sz="2511">
                <a:latin typeface="Times New Roman Bold"/>
                <a:ea typeface="Times New Roman Bold"/>
                <a:cs typeface="Times New Roman Bold"/>
                <a:sym typeface="Times New Roman Bold"/>
              </a:rPr>
              <a:t>2) проявляться в </a:t>
            </a:r>
            <a:r>
              <a:rPr sz="2511" u="sng">
                <a:latin typeface="Times New Roman Bold"/>
                <a:ea typeface="Times New Roman Bold"/>
                <a:cs typeface="Times New Roman Bold"/>
                <a:sym typeface="Times New Roman Bold"/>
              </a:rPr>
              <a:t>различных модификациях в прецедентных текстах</a:t>
            </a:r>
            <a:r>
              <a:rPr sz="2511">
                <a:latin typeface="Times New Roman Bold"/>
                <a:ea typeface="Times New Roman Bold"/>
                <a:cs typeface="Times New Roman Bold"/>
                <a:sym typeface="Times New Roman Bold"/>
              </a:rPr>
              <a:t>, к которым относятся </a:t>
            </a:r>
            <a:r>
              <a:rPr sz="2511" i="1">
                <a:latin typeface="Times New Roman Bold"/>
                <a:ea typeface="Times New Roman Bold"/>
                <a:cs typeface="Times New Roman Bold"/>
                <a:sym typeface="Times New Roman Bold"/>
              </a:rPr>
              <a:t>учебники, справочная учебная литература, хрестоматии, тексты детских книг, песен</a:t>
            </a:r>
            <a:r>
              <a:rPr sz="2511">
                <a:latin typeface="Times New Roman Bold"/>
                <a:ea typeface="Times New Roman Bold"/>
                <a:cs typeface="Times New Roman Bold"/>
                <a:sym typeface="Times New Roman Bold"/>
              </a:rPr>
              <a:t> и т.п.</a:t>
            </a:r>
          </a:p>
          <a:p>
            <a:pPr lvl="0" algn="just" defTabSz="425195">
              <a:lnSpc>
                <a:spcPts val="1800"/>
              </a:lnSpc>
              <a:spcBef>
                <a:spcPts val="500"/>
              </a:spcBef>
              <a:defRPr sz="1800"/>
            </a:pPr>
            <a:endParaRPr sz="130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defTabSz="425195">
              <a:lnSpc>
                <a:spcPts val="3100"/>
              </a:lnSpc>
              <a:spcBef>
                <a:spcPts val="500"/>
              </a:spcBef>
              <a:defRPr sz="1800"/>
            </a:pPr>
            <a:endParaRPr sz="2511">
              <a:latin typeface="Times New Roman Bold"/>
              <a:ea typeface="Times New Roman Bold"/>
              <a:cs typeface="Times New Roman Bold"/>
              <a:sym typeface="Times New Roman Bold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584200" y="1524000"/>
            <a:ext cx="10464800" cy="2560936"/>
          </a:xfrm>
          <a:prstGeom prst="rect">
            <a:avLst/>
          </a:prstGeom>
        </p:spPr>
        <p:txBody>
          <a:bodyPr/>
          <a:lstStyle/>
          <a:p>
            <a:pPr lvl="0" algn="just">
              <a:defRPr sz="1800"/>
            </a:pPr>
            <a:r>
              <a:rPr sz="3600">
                <a:latin typeface="Times New Roman"/>
                <a:ea typeface="Times New Roman"/>
                <a:cs typeface="Times New Roman"/>
                <a:sym typeface="Times New Roman"/>
              </a:rPr>
              <a:t>Жанры ПД:</a:t>
            </a:r>
          </a:p>
          <a:p>
            <a:pPr lvl="0" algn="just" defTabSz="457200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- урок, лекция, семинар, зачёт, экзамен, родительское собрание, диспут, беседа родителей и ребёнка, учителя и ученика и т.п.</a:t>
            </a:r>
          </a:p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584200" y="3683000"/>
            <a:ext cx="10464800" cy="4754811"/>
          </a:xfrm>
          <a:prstGeom prst="rect">
            <a:avLst/>
          </a:prstGeom>
        </p:spPr>
        <p:txBody>
          <a:bodyPr/>
          <a:lstStyle/>
          <a:p>
            <a:pPr lvl="0" algn="just" defTabSz="452627">
              <a:lnSpc>
                <a:spcPts val="3500"/>
              </a:lnSpc>
              <a:spcBef>
                <a:spcPts val="500"/>
              </a:spcBef>
              <a:defRPr sz="1800"/>
            </a:pPr>
            <a:r>
              <a:rPr sz="2673" b="1">
                <a:latin typeface="Times New Roman"/>
                <a:ea typeface="Times New Roman"/>
                <a:cs typeface="Times New Roman"/>
                <a:sym typeface="Times New Roman"/>
              </a:rPr>
              <a:t>Урок</a:t>
            </a:r>
            <a:r>
              <a:rPr sz="2673">
                <a:latin typeface="Times New Roman"/>
                <a:ea typeface="Times New Roman"/>
                <a:cs typeface="Times New Roman"/>
                <a:sym typeface="Times New Roman"/>
              </a:rPr>
              <a:t> - серии учебно-речевых ситуаций (установление контакта, привлечение внимания, объяснение, закрепление, повторение материала, опрос), на основе которых выделяются </a:t>
            </a:r>
            <a:r>
              <a:rPr sz="2673" b="1">
                <a:latin typeface="Times New Roman"/>
                <a:ea typeface="Times New Roman"/>
                <a:cs typeface="Times New Roman"/>
                <a:sym typeface="Times New Roman"/>
              </a:rPr>
              <a:t>основные жанры педагогического дискурса</a:t>
            </a:r>
            <a:r>
              <a:rPr sz="2673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sz="2673" b="1">
                <a:latin typeface="Times New Roman"/>
                <a:ea typeface="Times New Roman"/>
                <a:cs typeface="Times New Roman"/>
                <a:sym typeface="Times New Roman"/>
              </a:rPr>
              <a:t>контакт</a:t>
            </a:r>
            <a:r>
              <a:rPr sz="2673"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r>
              <a:rPr sz="2673" b="1">
                <a:latin typeface="Times New Roman"/>
                <a:ea typeface="Times New Roman"/>
                <a:cs typeface="Times New Roman"/>
                <a:sym typeface="Times New Roman"/>
              </a:rPr>
              <a:t>объяснение</a:t>
            </a:r>
            <a:r>
              <a:rPr sz="2673"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r>
              <a:rPr sz="2673" b="1">
                <a:latin typeface="Times New Roman"/>
                <a:ea typeface="Times New Roman"/>
                <a:cs typeface="Times New Roman"/>
                <a:sym typeface="Times New Roman"/>
              </a:rPr>
              <a:t>упражнения</a:t>
            </a:r>
            <a:r>
              <a:rPr sz="2673"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r>
              <a:rPr sz="2673" b="1">
                <a:latin typeface="Times New Roman"/>
                <a:ea typeface="Times New Roman"/>
                <a:cs typeface="Times New Roman"/>
                <a:sym typeface="Times New Roman"/>
              </a:rPr>
              <a:t>контроль</a:t>
            </a:r>
            <a:r>
              <a:rPr sz="2673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  <a:p>
            <a:pPr lvl="0" algn="just" defTabSz="452627">
              <a:lnSpc>
                <a:spcPts val="3500"/>
              </a:lnSpc>
              <a:spcBef>
                <a:spcPts val="500"/>
              </a:spcBef>
              <a:defRPr sz="1800"/>
            </a:pPr>
            <a:r>
              <a:rPr sz="2673">
                <a:latin typeface="Times New Roman"/>
                <a:ea typeface="Times New Roman"/>
                <a:cs typeface="Times New Roman"/>
                <a:sym typeface="Times New Roman"/>
              </a:rPr>
              <a:t>Выделенные жанры предполагают использование определённых </a:t>
            </a:r>
            <a:r>
              <a:rPr sz="2673" b="1">
                <a:latin typeface="Times New Roman"/>
                <a:ea typeface="Times New Roman"/>
                <a:cs typeface="Times New Roman"/>
                <a:sym typeface="Times New Roman"/>
              </a:rPr>
              <a:t>дискурсивных формул</a:t>
            </a:r>
            <a:r>
              <a:rPr sz="2673">
                <a:latin typeface="Times New Roman"/>
                <a:ea typeface="Times New Roman"/>
                <a:cs typeface="Times New Roman"/>
                <a:sym typeface="Times New Roman"/>
              </a:rPr>
              <a:t>, например: </a:t>
            </a:r>
            <a:r>
              <a:rPr sz="2673" i="1">
                <a:latin typeface="Times New Roman"/>
                <a:ea typeface="Times New Roman"/>
                <a:cs typeface="Times New Roman"/>
                <a:sym typeface="Times New Roman"/>
              </a:rPr>
              <a:t>здравствуйте, садитесь; слушайте внимательно и будьте готовы ответить на вопрос; к доске пойдёт…; откройте дневники, запишите домашнее задание </a:t>
            </a:r>
            <a:r>
              <a:rPr sz="2673">
                <a:latin typeface="Times New Roman"/>
                <a:ea typeface="Times New Roman"/>
                <a:cs typeface="Times New Roman"/>
                <a:sym typeface="Times New Roman"/>
              </a:rPr>
              <a:t>и т.п.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381000" y="1769913"/>
            <a:ext cx="10464800" cy="3483919"/>
          </a:xfrm>
          <a:prstGeom prst="rect">
            <a:avLst/>
          </a:prstGeom>
        </p:spPr>
        <p:txBody>
          <a:bodyPr/>
          <a:lstStyle/>
          <a:p>
            <a:pPr lvl="0" algn="just" defTabSz="457200">
              <a:lnSpc>
                <a:spcPts val="35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Категория взаимодействия</a:t>
            </a: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 - основополагающая сущностная характеристика ПД.</a:t>
            </a:r>
          </a:p>
          <a:p>
            <a:pPr lvl="0" algn="just" defTabSz="457200">
              <a:lnSpc>
                <a:spcPts val="3500"/>
              </a:lnSpc>
              <a:spcBef>
                <a:spcPts val="600"/>
              </a:spcBef>
              <a:defRPr sz="1800"/>
            </a:pP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defTabSz="457200">
              <a:lnSpc>
                <a:spcPts val="35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Взаимодействие </a:t>
            </a: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– это вид непосредственного или опосредованного, внешнего или внутреннего отношения, связи.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381000" y="5525814"/>
            <a:ext cx="10464800" cy="1978572"/>
          </a:xfrm>
          <a:prstGeom prst="rect">
            <a:avLst/>
          </a:prstGeom>
        </p:spPr>
        <p:txBody>
          <a:bodyPr/>
          <a:lstStyle/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Цель интеллектуального взаимодействия </a:t>
            </a: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- совместная выработка некоего </a:t>
            </a: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интеллектуального продукта </a:t>
            </a: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sz="2700" i="1">
                <a:latin typeface="Times New Roman"/>
                <a:ea typeface="Times New Roman"/>
                <a:cs typeface="Times New Roman"/>
                <a:sym typeface="Times New Roman"/>
              </a:rPr>
              <a:t>суждения, умозаключения, сочинения, доклады, проекты</a:t>
            </a: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 и т.п.).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307871" y="556488"/>
            <a:ext cx="10464801" cy="2367608"/>
          </a:xfrm>
          <a:prstGeom prst="rect">
            <a:avLst/>
          </a:prstGeom>
        </p:spPr>
        <p:txBody>
          <a:bodyPr/>
          <a:lstStyle/>
          <a:p>
            <a:pPr lvl="0" algn="just">
              <a:lnSpc>
                <a:spcPts val="3700"/>
              </a:lnSpc>
              <a:spcBef>
                <a:spcPts val="600"/>
              </a:spcBef>
              <a:defRPr sz="1800"/>
            </a:pPr>
            <a:r>
              <a:rPr sz="3000">
                <a:latin typeface="Times New Roman"/>
                <a:ea typeface="Times New Roman"/>
                <a:cs typeface="Times New Roman"/>
                <a:sym typeface="Times New Roman"/>
              </a:rPr>
              <a:t>Векторы взаимодействия между педагогом и учеником:</a:t>
            </a:r>
          </a:p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1) </a:t>
            </a: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однонаправленный</a:t>
            </a: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 («субъект педагог – объект ученик»)</a:t>
            </a:r>
          </a:p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2) </a:t>
            </a: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взаимонаправленный</a:t>
            </a: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  («субъект педагог – субъект ученик»)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307871" y="2809576"/>
            <a:ext cx="10464801" cy="5810905"/>
          </a:xfrm>
          <a:prstGeom prst="rect">
            <a:avLst/>
          </a:prstGeom>
        </p:spPr>
        <p:txBody>
          <a:bodyPr/>
          <a:lstStyle/>
          <a:p>
            <a:pPr lvl="0" algn="just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Ядро ПД </a:t>
            </a: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- интеллектуальное взаимодействие преподавателя и обучаемого. </a:t>
            </a:r>
          </a:p>
          <a:p>
            <a:pPr lvl="0" algn="just" defTabSz="457200">
              <a:lnSpc>
                <a:spcPts val="3300"/>
              </a:lnSpc>
              <a:spcBef>
                <a:spcPts val="600"/>
              </a:spcBef>
              <a:defRPr sz="1800"/>
            </a:pP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defTabSz="457200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Интеллектуальная деятельность преподавателя</a:t>
            </a: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 - передача знаний, обмен информацией с обучаемыми, управление их познавательно-практической деятельностью и регулирование взаимоотношений между ними. </a:t>
            </a:r>
          </a:p>
          <a:p>
            <a:pPr lvl="0" algn="just" defTabSz="457200">
              <a:lnSpc>
                <a:spcPts val="3300"/>
              </a:lnSpc>
              <a:spcBef>
                <a:spcPts val="600"/>
              </a:spcBef>
              <a:defRPr sz="1800"/>
            </a:pP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defTabSz="457200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Интеллектуальная деятельность обучаемого</a:t>
            </a: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 – это восприятие транслируемой преподавателем (либо содержащейся в учебных пособиях) информации, её переработка, усвоение и ретрансляция.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371395" y="421586"/>
            <a:ext cx="10464801" cy="4740831"/>
          </a:xfrm>
          <a:prstGeom prst="rect">
            <a:avLst/>
          </a:prstGeom>
        </p:spPr>
        <p:txBody>
          <a:bodyPr/>
          <a:lstStyle/>
          <a:p>
            <a:pPr lvl="0" algn="just" defTabSz="457200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Интеллектуальное взаимодействие в ПД представляет собой сложный денотат, </a:t>
            </a: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комплекс ситуаций:</a:t>
            </a: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defTabSz="457200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ситуация обучения</a:t>
            </a: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  – передачи, восприятия, переработки и усвоения знаний;</a:t>
            </a:r>
          </a:p>
          <a:p>
            <a:pPr lvl="0" algn="just" defTabSz="457200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ситуация формирования личности  обучаемого</a:t>
            </a: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lvl="0" algn="just" defTabSz="457200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ситуация профессионального общения преподавателей</a:t>
            </a: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lvl="0" algn="just" defTabSz="457200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ситуация учебного взаимодействия обучаемых</a:t>
            </a: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lvl="0" algn="just" defTabSz="457200">
              <a:lnSpc>
                <a:spcPts val="3300"/>
              </a:lnSpc>
              <a:spcBef>
                <a:spcPts val="600"/>
              </a:spcBef>
              <a:defRPr sz="1800"/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ситуация взаимодействия обучаемого с учебным материалом</a:t>
            </a: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371395" y="5159636"/>
            <a:ext cx="11013607" cy="4363512"/>
          </a:xfrm>
          <a:prstGeom prst="rect">
            <a:avLst/>
          </a:prstGeom>
        </p:spPr>
        <p:txBody>
          <a:bodyPr/>
          <a:lstStyle/>
          <a:p>
            <a:pPr lvl="0" algn="just" defTabSz="457200">
              <a:lnSpc>
                <a:spcPts val="3900"/>
              </a:lnSpc>
              <a:spcBef>
                <a:spcPts val="600"/>
              </a:spcBef>
              <a:defRPr sz="1800"/>
            </a:pPr>
            <a:r>
              <a:rPr sz="3000" b="1">
                <a:latin typeface="Times New Roman"/>
                <a:ea typeface="Times New Roman"/>
                <a:cs typeface="Times New Roman"/>
                <a:sym typeface="Times New Roman"/>
              </a:rPr>
              <a:t>Компоненты интеллектуального взаимодействия в ПД:</a:t>
            </a:r>
          </a:p>
          <a:p>
            <a:pPr lvl="0" algn="just" defTabSz="457200">
              <a:lnSpc>
                <a:spcPts val="35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1) Учебно-педагогический;</a:t>
            </a:r>
          </a:p>
          <a:p>
            <a:pPr lvl="0" algn="just" defTabSz="457200">
              <a:lnSpc>
                <a:spcPts val="35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2) Научно-практический;</a:t>
            </a:r>
          </a:p>
          <a:p>
            <a:pPr lvl="0" algn="just" defTabSz="457200">
              <a:lnSpc>
                <a:spcPts val="3500"/>
              </a:lnSpc>
              <a:spcBef>
                <a:spcPts val="600"/>
              </a:spcBef>
              <a:defRPr sz="1800"/>
            </a:pPr>
            <a:r>
              <a:rPr sz="2700" b="1">
                <a:latin typeface="Times New Roman"/>
                <a:ea typeface="Times New Roman"/>
                <a:cs typeface="Times New Roman"/>
                <a:sym typeface="Times New Roman"/>
              </a:rPr>
              <a:t>3) Учебный;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Microsoft Office PowerPoint</Application>
  <PresentationFormat>Произвольный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White</vt:lpstr>
      <vt:lpstr>Педагогический дискурс и его характеристики</vt:lpstr>
      <vt:lpstr>Три основных подхода к пониманию понятия «дискурс»:</vt:lpstr>
      <vt:lpstr>Институциональный дискурс:</vt:lpstr>
      <vt:lpstr>Конститутивные признаки педагогического дискурса (ПД):</vt:lpstr>
      <vt:lpstr>Достижение целей общения реализуется при помощи определённых коммуникативных стратегий. Выделяют следующие коммуникативные стратегии:</vt:lpstr>
      <vt:lpstr>Жанры ПД: - урок, лекция, семинар, зачёт, экзамен, родительское собрание, диспут, беседа родителей и ребёнка, учителя и ученика и т.п. </vt:lpstr>
      <vt:lpstr>Категория взаимодействия - основополагающая сущностная характеристика ПД.  Взаимодействие – это вид непосредственного или опосредованного, внешнего или внутреннего отношения, связи.</vt:lpstr>
      <vt:lpstr>Векторы взаимодействия между педагогом и учеником: 1) однонаправленный («субъект педагог – объект ученик») 2) взаимонаправленный  («субъект педагог – субъект ученик»)</vt:lpstr>
      <vt:lpstr>Интеллектуальное взаимодействие в ПД представляет собой сложный денотат, комплекс ситуаций: – ситуация обучения  – передачи, восприятия, переработки и усвоения знаний; – ситуация формирования личности  обучаемого; – ситуация профессионального общения преподавателей; – ситуация учебного взаимодействия обучаемых; – ситуация взаимодействия обучаемого с учебным материалом.</vt:lpstr>
      <vt:lpstr>Выводы:</vt:lpstr>
      <vt:lpstr>Список литературы: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дискурс и его характеристики</dc:title>
  <dc:creator>Колесов Сергей Александрович</dc:creator>
  <cp:lastModifiedBy>s.kolesov</cp:lastModifiedBy>
  <cp:revision>1</cp:revision>
  <dcterms:modified xsi:type="dcterms:W3CDTF">2019-02-05T13:09:03Z</dcterms:modified>
</cp:coreProperties>
</file>