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5075" cx="9144000"/>
  <p:notesSz cx="7559675" cy="10691800"/>
  <p:embeddedFontLs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a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bcf7e8030_0_1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bcf7e8030_0_1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bcf7e8030_0_2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bcf7e8030_0_2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bcf7e8030_0_3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bcf7e8030_0_3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bcf7e8030_0_4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bcf7e8030_0_4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bcf7e8030_0_4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bcf7e8030_0_4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bcf7e8030_0_5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bcf7e8030_0_5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bcf7e8030_0_5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bcf7e8030_0_5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bcf7e8030_0_6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bcf7e8030_0_6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bcf7e8030_0_7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bcf7e8030_0_7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bcf7e8030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bcf7e8030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bcf7e8030_0_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bcf7e8030_0_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bcf7e8030_0_1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bcf7e8030_0_1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457200" y="9720"/>
            <a:ext cx="8228160" cy="1246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457200" y="1203120"/>
            <a:ext cx="8228160" cy="1617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2" type="body"/>
          </p:nvPr>
        </p:nvSpPr>
        <p:spPr>
          <a:xfrm>
            <a:off x="457200" y="2975040"/>
            <a:ext cx="8228160" cy="1617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457200" y="9720"/>
            <a:ext cx="8228160" cy="1246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457200" y="1203120"/>
            <a:ext cx="4015080" cy="1617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2" type="body"/>
          </p:nvPr>
        </p:nvSpPr>
        <p:spPr>
          <a:xfrm>
            <a:off x="4673520" y="1203120"/>
            <a:ext cx="4015080" cy="1617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3" type="body"/>
          </p:nvPr>
        </p:nvSpPr>
        <p:spPr>
          <a:xfrm>
            <a:off x="457200" y="2975040"/>
            <a:ext cx="4015080" cy="1617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4" type="body"/>
          </p:nvPr>
        </p:nvSpPr>
        <p:spPr>
          <a:xfrm>
            <a:off x="4673520" y="2975040"/>
            <a:ext cx="4015080" cy="1617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457200" y="9720"/>
            <a:ext cx="8228160" cy="1246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457200" y="1203120"/>
            <a:ext cx="2649240" cy="1617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3239280" y="1203120"/>
            <a:ext cx="2649240" cy="1617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3" type="body"/>
          </p:nvPr>
        </p:nvSpPr>
        <p:spPr>
          <a:xfrm>
            <a:off x="6021360" y="1203120"/>
            <a:ext cx="2649240" cy="1617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4" type="body"/>
          </p:nvPr>
        </p:nvSpPr>
        <p:spPr>
          <a:xfrm>
            <a:off x="457200" y="2975040"/>
            <a:ext cx="2649240" cy="1617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5" type="body"/>
          </p:nvPr>
        </p:nvSpPr>
        <p:spPr>
          <a:xfrm>
            <a:off x="3239280" y="2975040"/>
            <a:ext cx="2649240" cy="1617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6" type="body"/>
          </p:nvPr>
        </p:nvSpPr>
        <p:spPr>
          <a:xfrm>
            <a:off x="6021360" y="2975040"/>
            <a:ext cx="2649240" cy="1617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9720"/>
            <a:ext cx="8228160" cy="1246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457200" y="1203120"/>
            <a:ext cx="8228160" cy="3392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57200" y="9720"/>
            <a:ext cx="8228160" cy="1246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57200" y="1203120"/>
            <a:ext cx="8228160" cy="3392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457200" y="9720"/>
            <a:ext cx="8228160" cy="1246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457200" y="1203120"/>
            <a:ext cx="4015080" cy="3392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4673520" y="1203120"/>
            <a:ext cx="4015080" cy="3392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457200" y="9720"/>
            <a:ext cx="8228160" cy="1246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457200" y="204480"/>
            <a:ext cx="8228160" cy="3974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457200" y="9720"/>
            <a:ext cx="8228160" cy="1246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457200" y="1203120"/>
            <a:ext cx="4015080" cy="1617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2" type="body"/>
          </p:nvPr>
        </p:nvSpPr>
        <p:spPr>
          <a:xfrm>
            <a:off x="4673520" y="1203120"/>
            <a:ext cx="4015080" cy="3392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3" type="body"/>
          </p:nvPr>
        </p:nvSpPr>
        <p:spPr>
          <a:xfrm>
            <a:off x="457200" y="2975040"/>
            <a:ext cx="4015080" cy="1617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457200" y="9720"/>
            <a:ext cx="8228160" cy="1246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457200" y="1203120"/>
            <a:ext cx="4015080" cy="3392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4673520" y="1203120"/>
            <a:ext cx="4015080" cy="1617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3" type="body"/>
          </p:nvPr>
        </p:nvSpPr>
        <p:spPr>
          <a:xfrm>
            <a:off x="4673520" y="2975040"/>
            <a:ext cx="4015080" cy="1617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457200" y="9720"/>
            <a:ext cx="8228160" cy="1246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457200" y="1203120"/>
            <a:ext cx="4015080" cy="1617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4673520" y="1203120"/>
            <a:ext cx="4015080" cy="1617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3" type="body"/>
          </p:nvPr>
        </p:nvSpPr>
        <p:spPr>
          <a:xfrm>
            <a:off x="457200" y="2975040"/>
            <a:ext cx="8228160" cy="1617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9EDEE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2560" cy="485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" name="Google Shape;7;p1"/>
          <p:cNvGrpSpPr/>
          <p:nvPr/>
        </p:nvGrpSpPr>
        <p:grpSpPr>
          <a:xfrm>
            <a:off x="847800" y="1174500"/>
            <a:ext cx="705780" cy="77940"/>
            <a:chOff x="847800" y="1174500"/>
            <a:chExt cx="705780" cy="77940"/>
          </a:xfrm>
        </p:grpSpPr>
        <p:sp>
          <p:nvSpPr>
            <p:cNvPr id="8" name="Google Shape;8;p1"/>
            <p:cNvSpPr/>
            <p:nvPr/>
          </p:nvSpPr>
          <p:spPr>
            <a:xfrm rot="-5400000">
              <a:off x="1493280" y="1191960"/>
              <a:ext cx="77760" cy="42840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 rot="-5400000">
              <a:off x="830160" y="1192320"/>
              <a:ext cx="77760" cy="424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4480"/>
            <a:ext cx="8228160" cy="85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3120"/>
            <a:ext cx="8228160" cy="3392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07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9EDEE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1440000" y="746280"/>
            <a:ext cx="7118280" cy="133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1440000" y="3001144"/>
            <a:ext cx="768636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Варегина Ксения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595959"/>
                </a:solidFill>
              </a:rPr>
              <a:t>Постникова Каори</a:t>
            </a:r>
            <a:endParaRPr sz="1600">
              <a:solidFill>
                <a:srgbClr val="595959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Швагер Ирина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Переводческий факультет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Кафедра восточных языков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4024440" y="4730760"/>
            <a:ext cx="1420560" cy="233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Москва, 2019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0625" y="1059925"/>
            <a:ext cx="1366920" cy="17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1907704" y="746269"/>
            <a:ext cx="74880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rgbClr val="FC7876"/>
                </a:solidFill>
                <a:latin typeface="Arial"/>
                <a:ea typeface="Arial"/>
                <a:cs typeface="Arial"/>
                <a:sym typeface="Arial"/>
              </a:rPr>
              <a:t>Рекламный дискурс</a:t>
            </a:r>
            <a:endParaRPr b="1" sz="4000" strike="noStrike">
              <a:solidFill>
                <a:srgbClr val="FC78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 b="5638" l="0" r="5198" t="5777"/>
          <a:stretch/>
        </p:blipFill>
        <p:spPr>
          <a:xfrm>
            <a:off x="2987349" y="1433187"/>
            <a:ext cx="3169318" cy="227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06297">
            <a:off x="214060" y="2699408"/>
            <a:ext cx="2667000" cy="17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457200" y="9720"/>
            <a:ext cx="8228100" cy="1246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0000"/>
                </a:solidFill>
              </a:rPr>
              <a:t>Структура рекламного текста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8" name="Google Shape;138;p23"/>
          <p:cNvSpPr txBox="1"/>
          <p:nvPr>
            <p:ph idx="1" type="subTitle"/>
          </p:nvPr>
        </p:nvSpPr>
        <p:spPr>
          <a:xfrm>
            <a:off x="457200" y="1203125"/>
            <a:ext cx="4594200" cy="339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Структурные элементы: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слоган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заголовок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основной текст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эхо-фраза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реквизиты фирмы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шрифт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цвет и другие </a:t>
            </a:r>
            <a:r>
              <a:rPr lang="ru-RU"/>
              <a:t>графические элементы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иллюстрации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название компании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логотип</a:t>
            </a:r>
            <a:r>
              <a:rPr lang="ru-RU"/>
              <a:t> </a:t>
            </a: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150" y="1089995"/>
            <a:ext cx="3787800" cy="2673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457200" y="9720"/>
            <a:ext cx="8228100" cy="1246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0000"/>
                </a:solidFill>
              </a:rPr>
              <a:t>Слоган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145" name="Google Shape;145;p24"/>
          <p:cNvSpPr txBox="1"/>
          <p:nvPr>
            <p:ph idx="1" type="subTitle"/>
          </p:nvPr>
        </p:nvSpPr>
        <p:spPr>
          <a:xfrm>
            <a:off x="586800" y="642400"/>
            <a:ext cx="8098500" cy="13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—  краткий рекламный девиз, обычно предваряющий рекламное обращение, одно из  основных средств привлечения внимания и интереса аудитории.</a:t>
            </a:r>
            <a:endParaRPr/>
          </a:p>
        </p:txBody>
      </p:sp>
      <p:sp>
        <p:nvSpPr>
          <p:cNvPr id="146" name="Google Shape;146;p24"/>
          <p:cNvSpPr txBox="1"/>
          <p:nvPr/>
        </p:nvSpPr>
        <p:spPr>
          <a:xfrm>
            <a:off x="586800" y="2024200"/>
            <a:ext cx="5145000" cy="18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О.А. Феофанов выделяет: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ru-RU" sz="1800"/>
              <a:t>слоган фирмы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ru-RU" sz="1800"/>
              <a:t>слоган рекламной кампании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ru-RU" sz="1800"/>
              <a:t>слоган, связанный с предложением определенного товара или услуги</a:t>
            </a:r>
            <a:endParaRPr sz="1800"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1800" y="1836450"/>
            <a:ext cx="2609850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5721250" y="4660675"/>
            <a:ext cx="6123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О.А. Феофанов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5950" y="2873800"/>
            <a:ext cx="5069225" cy="21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23750"/>
            <a:ext cx="6326825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457200" y="9720"/>
            <a:ext cx="8228100" cy="1246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0000"/>
                </a:solidFill>
              </a:rPr>
              <a:t>Эхо-фраза </a:t>
            </a:r>
            <a:r>
              <a:rPr lang="ru-RU">
                <a:solidFill>
                  <a:schemeClr val="dk1"/>
                </a:solidFill>
              </a:rPr>
              <a:t>— заключительная вербальная часть в рекламе.</a:t>
            </a:r>
            <a:endParaRPr b="1"/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2797950" y="4384275"/>
            <a:ext cx="3040200" cy="499800"/>
          </a:xfrm>
          <a:prstGeom prst="rect">
            <a:avLst/>
          </a:prstGeom>
        </p:spPr>
        <p:txBody>
          <a:bodyPr anchorCtr="0" anchor="t" bIns="0" lIns="0" spcFirstLastPara="1" rIns="0" wrap="square" tIns="28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  “И нет больше стирки.”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4125" y="947996"/>
            <a:ext cx="3084025" cy="308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/>
        </p:nvSpPr>
        <p:spPr>
          <a:xfrm>
            <a:off x="480500" y="644200"/>
            <a:ext cx="6123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00">
                <a:solidFill>
                  <a:srgbClr val="FF0000"/>
                </a:solidFill>
              </a:rPr>
              <a:t>Лингвостилистические особенности рекламных текстов.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7"/>
          <p:cNvSpPr txBox="1"/>
          <p:nvPr/>
        </p:nvSpPr>
        <p:spPr>
          <a:xfrm>
            <a:off x="650575" y="1728500"/>
            <a:ext cx="6123000" cy="20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Сжатость и выразительность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Многослойность стиля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Богатый спектр средств выразительности на всех языковых уровнях (тропы, фразеологизмы, стилистические фигуры)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Употребление простых предложений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Употребление восклицательных предложений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Употребление побудительных конструкций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/>
              <a:t>Графические средства (в печатной рекламе)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/>
        </p:nvSpPr>
        <p:spPr>
          <a:xfrm>
            <a:off x="778125" y="580425"/>
            <a:ext cx="6123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0000"/>
                </a:solidFill>
              </a:rPr>
              <a:t>Пример 1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448575" y="1294725"/>
            <a:ext cx="5681100" cy="20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“Tide содержит </a:t>
            </a:r>
            <a:r>
              <a:rPr b="1" i="1" lang="ru-RU" sz="1800">
                <a:solidFill>
                  <a:schemeClr val="dk1"/>
                </a:solidFill>
              </a:rPr>
              <a:t>уникальное </a:t>
            </a:r>
            <a:r>
              <a:rPr lang="ru-RU" sz="1800">
                <a:solidFill>
                  <a:schemeClr val="dk1"/>
                </a:solidFill>
              </a:rPr>
              <a:t>сочетание элементов, которое позволяет значительно улучшить качество стирки при </a:t>
            </a:r>
            <a:r>
              <a:rPr b="1" i="1" lang="ru-RU" sz="1800">
                <a:solidFill>
                  <a:schemeClr val="dk1"/>
                </a:solidFill>
              </a:rPr>
              <a:t>минимальном </a:t>
            </a:r>
            <a:r>
              <a:rPr lang="ru-RU" sz="1800">
                <a:solidFill>
                  <a:schemeClr val="dk1"/>
                </a:solidFill>
              </a:rPr>
              <a:t>использовании порошка. Такая система позволяет с легкостью отстирывать даже </a:t>
            </a:r>
            <a:r>
              <a:rPr b="1" i="1" lang="ru-RU" sz="1800">
                <a:solidFill>
                  <a:schemeClr val="dk1"/>
                </a:solidFill>
              </a:rPr>
              <a:t>сложные</a:t>
            </a:r>
            <a:r>
              <a:rPr lang="ru-RU" sz="1800">
                <a:solidFill>
                  <a:schemeClr val="dk1"/>
                </a:solidFill>
              </a:rPr>
              <a:t> пятна от шоколада, кетчупа, майонеза, йогурта, крови, чая, кофе, соков и др. даже на таких проблемных местах, как воротнички и манжеты. А также сегодня благодаря своей </a:t>
            </a:r>
            <a:r>
              <a:rPr b="1" i="1" lang="ru-RU" sz="1800">
                <a:solidFill>
                  <a:schemeClr val="dk1"/>
                </a:solidFill>
              </a:rPr>
              <a:t>новой</a:t>
            </a:r>
            <a:r>
              <a:rPr lang="ru-RU" sz="1800">
                <a:solidFill>
                  <a:schemeClr val="dk1"/>
                </a:solidFill>
              </a:rPr>
              <a:t> формуле Tide позволяет добиваться </a:t>
            </a:r>
            <a:r>
              <a:rPr b="1" i="1" lang="ru-RU" sz="1800">
                <a:solidFill>
                  <a:schemeClr val="dk1"/>
                </a:solidFill>
              </a:rPr>
              <a:t>великолепной</a:t>
            </a:r>
            <a:r>
              <a:rPr lang="ru-RU" sz="1800">
                <a:solidFill>
                  <a:schemeClr val="dk1"/>
                </a:solidFill>
              </a:rPr>
              <a:t> белизны вещей без кипячения.” 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8800" y="712349"/>
            <a:ext cx="2551476" cy="397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/>
        </p:nvSpPr>
        <p:spPr>
          <a:xfrm>
            <a:off x="267875" y="420950"/>
            <a:ext cx="15096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0000"/>
                </a:solidFill>
              </a:rPr>
              <a:t>Пример 2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150950" y="771750"/>
            <a:ext cx="55809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“</a:t>
            </a:r>
            <a:r>
              <a:rPr b="1" i="1" lang="ru-RU" sz="1800">
                <a:solidFill>
                  <a:schemeClr val="dk1"/>
                </a:solidFill>
              </a:rPr>
              <a:t>Беспрецедентные</a:t>
            </a:r>
            <a:r>
              <a:rPr lang="ru-RU" sz="1800">
                <a:solidFill>
                  <a:schemeClr val="dk1"/>
                </a:solidFill>
              </a:rPr>
              <a:t> скидки на установку пластиковых окон! Заказав окна у нас, вы получаете право на </a:t>
            </a:r>
            <a:r>
              <a:rPr b="1" i="1" lang="ru-RU" sz="1800">
                <a:solidFill>
                  <a:schemeClr val="dk1"/>
                </a:solidFill>
              </a:rPr>
              <a:t>бесплатную </a:t>
            </a:r>
            <a:r>
              <a:rPr lang="ru-RU" sz="1800">
                <a:solidFill>
                  <a:schemeClr val="dk1"/>
                </a:solidFill>
              </a:rPr>
              <a:t>установку!”.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2200" y="547200"/>
            <a:ext cx="2568751" cy="25687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 txBox="1"/>
          <p:nvPr/>
        </p:nvSpPr>
        <p:spPr>
          <a:xfrm>
            <a:off x="267875" y="2132450"/>
            <a:ext cx="19134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0000"/>
                </a:solidFill>
              </a:rPr>
              <a:t>Пример 3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83" name="Google Shape;183;p29"/>
          <p:cNvSpPr txBox="1"/>
          <p:nvPr/>
        </p:nvSpPr>
        <p:spPr>
          <a:xfrm>
            <a:off x="150950" y="2571750"/>
            <a:ext cx="6123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“Расставьте </a:t>
            </a:r>
            <a:r>
              <a:rPr b="1" i="1" lang="ru-RU" sz="1800">
                <a:solidFill>
                  <a:schemeClr val="dk1"/>
                </a:solidFill>
              </a:rPr>
              <a:t>модные акценты</a:t>
            </a:r>
            <a:r>
              <a:rPr lang="ru-RU" sz="1800">
                <a:solidFill>
                  <a:schemeClr val="dk1"/>
                </a:solidFill>
              </a:rPr>
              <a:t> при помощи этой </a:t>
            </a:r>
            <a:r>
              <a:rPr b="1" i="1" lang="ru-RU" sz="1800">
                <a:solidFill>
                  <a:schemeClr val="dk1"/>
                </a:solidFill>
              </a:rPr>
              <a:t>элегантной</a:t>
            </a:r>
            <a:r>
              <a:rPr lang="ru-RU" sz="1800">
                <a:solidFill>
                  <a:schemeClr val="dk1"/>
                </a:solidFill>
              </a:rPr>
              <a:t> </a:t>
            </a:r>
            <a:r>
              <a:rPr b="1" i="1" lang="ru-RU" sz="1800">
                <a:solidFill>
                  <a:schemeClr val="dk1"/>
                </a:solidFill>
              </a:rPr>
              <a:t>броши</a:t>
            </a:r>
            <a:r>
              <a:rPr lang="ru-RU" sz="1800">
                <a:solidFill>
                  <a:schemeClr val="dk1"/>
                </a:solidFill>
              </a:rPr>
              <a:t> с радостным переливом. Таинственно мерцающие камни в сиренево-розовой гамме наполнят Ваш </a:t>
            </a:r>
            <a:r>
              <a:rPr b="1" i="1" lang="ru-RU" sz="1800">
                <a:solidFill>
                  <a:schemeClr val="dk1"/>
                </a:solidFill>
              </a:rPr>
              <a:t>образ чувственностью</a:t>
            </a:r>
            <a:r>
              <a:rPr lang="ru-RU" sz="1800">
                <a:solidFill>
                  <a:schemeClr val="dk1"/>
                </a:solidFill>
              </a:rPr>
              <a:t> и сделают Вас</a:t>
            </a:r>
            <a:r>
              <a:rPr b="1" i="1" lang="ru-RU" sz="1800">
                <a:solidFill>
                  <a:schemeClr val="dk1"/>
                </a:solidFill>
              </a:rPr>
              <a:t> неотразимой</a:t>
            </a:r>
            <a:r>
              <a:rPr lang="ru-RU" sz="1800">
                <a:solidFill>
                  <a:schemeClr val="dk1"/>
                </a:solidFill>
              </a:rPr>
              <a:t>”.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/>
        </p:nvSpPr>
        <p:spPr>
          <a:xfrm>
            <a:off x="406075" y="548525"/>
            <a:ext cx="13500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0000"/>
                </a:solidFill>
              </a:rPr>
              <a:t>Пример 4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544275" y="1196975"/>
            <a:ext cx="47943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“</a:t>
            </a:r>
            <a:r>
              <a:rPr b="1" i="1" lang="ru-RU" sz="1800">
                <a:solidFill>
                  <a:schemeClr val="dk1"/>
                </a:solidFill>
              </a:rPr>
              <a:t>Здоровые</a:t>
            </a:r>
            <a:r>
              <a:rPr lang="ru-RU" sz="1800">
                <a:solidFill>
                  <a:schemeClr val="dk1"/>
                </a:solidFill>
              </a:rPr>
              <a:t> люди - </a:t>
            </a:r>
            <a:r>
              <a:rPr b="1" i="1" lang="ru-RU" sz="1800">
                <a:solidFill>
                  <a:schemeClr val="dk1"/>
                </a:solidFill>
              </a:rPr>
              <a:t>здоровая </a:t>
            </a:r>
            <a:r>
              <a:rPr lang="ru-RU" sz="1800">
                <a:solidFill>
                  <a:schemeClr val="dk1"/>
                </a:solidFill>
              </a:rPr>
              <a:t>репутация!”</a:t>
            </a:r>
            <a:endParaRPr sz="1800"/>
          </a:p>
        </p:txBody>
      </p:sp>
      <p:sp>
        <p:nvSpPr>
          <p:cNvPr id="190" name="Google Shape;190;p30"/>
          <p:cNvSpPr txBox="1"/>
          <p:nvPr/>
        </p:nvSpPr>
        <p:spPr>
          <a:xfrm>
            <a:off x="406075" y="1857450"/>
            <a:ext cx="1350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FF0000"/>
                </a:solidFill>
              </a:rPr>
              <a:t>Пример 5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91" name="Google Shape;191;p30"/>
          <p:cNvSpPr txBox="1"/>
          <p:nvPr/>
        </p:nvSpPr>
        <p:spPr>
          <a:xfrm>
            <a:off x="406075" y="2461975"/>
            <a:ext cx="4890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“Новая формула обеспечивает превосходное отстирывание и облегчает задачу по удалению всех этих пятен. По результатам исследований новый Ariel справляется </a:t>
            </a:r>
            <a:r>
              <a:rPr b="1" i="1" lang="ru-RU" sz="1800">
                <a:solidFill>
                  <a:schemeClr val="dk1"/>
                </a:solidFill>
              </a:rPr>
              <a:t>лучше</a:t>
            </a:r>
            <a:r>
              <a:rPr lang="ru-RU" sz="1800">
                <a:solidFill>
                  <a:schemeClr val="dk1"/>
                </a:solidFill>
              </a:rPr>
              <a:t> на 75% с пятнами жира, на 127% - с ягодными пятнами  и на 43% - с пятнами зеленки, </a:t>
            </a:r>
            <a:r>
              <a:rPr b="1" i="1" lang="ru-RU" sz="1800">
                <a:solidFill>
                  <a:schemeClr val="dk1"/>
                </a:solidFill>
              </a:rPr>
              <a:t>чем обычный порошок</a:t>
            </a:r>
            <a:r>
              <a:rPr lang="ru-RU" sz="1800">
                <a:solidFill>
                  <a:schemeClr val="dk1"/>
                </a:solidFill>
              </a:rPr>
              <a:t>”.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700" y="901475"/>
            <a:ext cx="2685025" cy="415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/>
        </p:nvSpPr>
        <p:spPr>
          <a:xfrm>
            <a:off x="278500" y="591025"/>
            <a:ext cx="6123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98" name="Google Shape;198;p31"/>
          <p:cNvSpPr txBox="1"/>
          <p:nvPr/>
        </p:nvSpPr>
        <p:spPr>
          <a:xfrm>
            <a:off x="2479000" y="591025"/>
            <a:ext cx="38058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434343"/>
                </a:solidFill>
              </a:rPr>
              <a:t>Спасибо за внимание!</a:t>
            </a:r>
            <a:endParaRPr b="1" sz="2400">
              <a:solidFill>
                <a:srgbClr val="434343"/>
              </a:solidFill>
            </a:endParaRPr>
          </a:p>
        </p:txBody>
      </p:sp>
      <p:pic>
        <p:nvPicPr>
          <p:cNvPr id="199" name="Google Shape;19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4200" y="1239475"/>
            <a:ext cx="3295400" cy="353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457200" y="9720"/>
            <a:ext cx="8228160" cy="1246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0000"/>
                </a:solidFill>
              </a:rPr>
              <a:t>Р</a:t>
            </a:r>
            <a:r>
              <a:rPr b="1" lang="ru-RU">
                <a:solidFill>
                  <a:srgbClr val="FF0000"/>
                </a:solidFill>
              </a:rPr>
              <a:t>еклама повсюду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6" name="Google Shape;76;p15"/>
          <p:cNvSpPr txBox="1"/>
          <p:nvPr>
            <p:ph idx="1" type="subTitle"/>
          </p:nvPr>
        </p:nvSpPr>
        <p:spPr>
          <a:xfrm>
            <a:off x="664845" y="916360"/>
            <a:ext cx="6923112" cy="2232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b="1" lang="ru-RU" sz="1530"/>
              <a:t>Объект исследования</a:t>
            </a:r>
            <a:r>
              <a:rPr lang="ru-RU" sz="1530"/>
              <a:t>:</a:t>
            </a:r>
            <a:endParaRPr/>
          </a:p>
          <a:p>
            <a:pPr indent="-188595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None/>
            </a:pPr>
            <a:r>
              <a:t/>
            </a:r>
            <a:endParaRPr sz="1530"/>
          </a:p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30"/>
              <a:buFont typeface="Noto Sans Symbols"/>
              <a:buChar char="⮚"/>
            </a:pPr>
            <a:r>
              <a:rPr lang="ru-RU" sz="1530"/>
              <a:t>Экономическая эффективность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30"/>
              <a:buFont typeface="Noto Sans Symbols"/>
              <a:buChar char="⮚"/>
            </a:pPr>
            <a:r>
              <a:rPr lang="ru-RU" sz="1530"/>
              <a:t>Воздействие на аудиторию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30"/>
              <a:buFont typeface="Noto Sans Symbols"/>
              <a:buChar char="⮚"/>
            </a:pPr>
            <a:r>
              <a:rPr lang="ru-RU" sz="1530"/>
              <a:t>Массовая культура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30"/>
              <a:buFont typeface="Noto Sans Symbols"/>
              <a:buChar char="⮚"/>
            </a:pPr>
            <a:r>
              <a:rPr lang="ru-RU" sz="1530"/>
              <a:t>Нормативность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30"/>
              <a:buFont typeface="Noto Sans Symbols"/>
              <a:buChar char="⮚"/>
            </a:pPr>
            <a:r>
              <a:rPr lang="ru-RU" sz="1530"/>
              <a:t>Социальные трансформации</a:t>
            </a:r>
            <a:endParaRPr/>
          </a:p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b="1" lang="ru-RU" sz="1530"/>
              <a:t>Проявление глобализации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30"/>
          </a:p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b="1" lang="ru-RU" sz="1530"/>
              <a:t>Новый жанр текстов – </a:t>
            </a:r>
            <a:endParaRPr b="1" sz="153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30"/>
              <a:t>«Навязчивая и бойкая реклама»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8224" y="124154"/>
            <a:ext cx="2429704" cy="343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616" y="3088582"/>
            <a:ext cx="3361254" cy="207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5">
            <a:alphaModFix/>
          </a:blip>
          <a:srcRect b="10427" l="3791" r="3982" t="0"/>
          <a:stretch/>
        </p:blipFill>
        <p:spPr>
          <a:xfrm>
            <a:off x="4382014" y="1492424"/>
            <a:ext cx="2592288" cy="3353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457200" y="9720"/>
            <a:ext cx="8228160" cy="1246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0000"/>
                </a:solidFill>
              </a:rPr>
              <a:t>Рекламный дискурс как вид институционального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5" name="Google Shape;85;p16"/>
          <p:cNvSpPr txBox="1"/>
          <p:nvPr>
            <p:ph idx="1" type="subTitle"/>
          </p:nvPr>
        </p:nvSpPr>
        <p:spPr>
          <a:xfrm>
            <a:off x="457200" y="1203120"/>
            <a:ext cx="7859216" cy="2017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/>
              <a:t>Требования: подчинение статусно-ролевым отношениям 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/>
              <a:t>Системообразующие признаки: 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ru-RU" sz="1800"/>
              <a:t>Цель – побуждение к действию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ru-RU" sz="1800"/>
              <a:t>Участники – агенты и люди (отправитель рекламы и потребитель)</a:t>
            </a:r>
            <a:endParaRPr/>
          </a:p>
          <a:p>
            <a:pPr indent="-1714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2860576"/>
            <a:ext cx="3528392" cy="176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016" y="2901819"/>
            <a:ext cx="3851920" cy="1925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57200" y="9720"/>
            <a:ext cx="8228160" cy="1246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0000"/>
                </a:solidFill>
              </a:rPr>
              <a:t>Что такое реклама?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3" name="Google Shape;93;p17"/>
          <p:cNvSpPr txBox="1"/>
          <p:nvPr>
            <p:ph idx="1" type="subTitle"/>
          </p:nvPr>
        </p:nvSpPr>
        <p:spPr>
          <a:xfrm>
            <a:off x="457200" y="665800"/>
            <a:ext cx="8315100" cy="44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ru-RU" sz="1800"/>
              <a:t>«выкрики» городских глашатаев о событиях от лат. глагола «reclamare» (</a:t>
            </a:r>
            <a:r>
              <a:rPr i="1" lang="ru-RU" sz="1800"/>
              <a:t>выкрикивать</a:t>
            </a:r>
            <a:r>
              <a:rPr lang="ru-RU" sz="1800"/>
              <a:t>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ru-RU" sz="1800"/>
              <a:t>«Реклама – это ответвление массовой коммуникации, в русле которого создаются и распространяются информативно-образные, экспрессивно-суггестивные произведения, адресованные группам людей с целью побудить их к нужным рекламодателю выбору и поступку». (В.В. Ученова)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ru-RU" sz="1800"/>
              <a:t>«..специфическая область социальных массовых коммуникаций между рекламодателями и различными аудиториями рекламных обращений с целью активного воздействия на эти аудитории, которое должно способствовать решению определенных маркетинговых задач рекламодателя» (Е.В. Ромат)</a:t>
            </a:r>
            <a:endParaRPr sz="1800"/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ru-RU" sz="1800"/>
              <a:t>«Рекламный текст – коммуникативная единица, функционирующая в сфере маркетинговой коммуникации...» (Л.Г. Фещенко)</a:t>
            </a:r>
            <a:endParaRPr/>
          </a:p>
          <a:p>
            <a:pPr indent="-1714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95536" y="0"/>
            <a:ext cx="8228160" cy="1246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0000"/>
                </a:solidFill>
              </a:rPr>
              <a:t>Рекламная модель AIDA и ACCA </a:t>
            </a:r>
            <a:endParaRPr b="1"/>
          </a:p>
        </p:txBody>
      </p:sp>
      <p:sp>
        <p:nvSpPr>
          <p:cNvPr id="99" name="Google Shape;99;p18"/>
          <p:cNvSpPr txBox="1"/>
          <p:nvPr>
            <p:ph idx="1" type="subTitle"/>
          </p:nvPr>
        </p:nvSpPr>
        <p:spPr>
          <a:xfrm>
            <a:off x="539552" y="772344"/>
            <a:ext cx="4474840" cy="2089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attention−interest−desire−action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внимание−интерес−желание−действие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/>
              <a:t>Элмер Левис, в 1896 г.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2356520"/>
            <a:ext cx="4608512" cy="225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40" y="2316417"/>
            <a:ext cx="4261943" cy="2324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1547675" y="116025"/>
            <a:ext cx="36108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0000"/>
                </a:solidFill>
              </a:rPr>
              <a:t>Основная направленность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7" name="Google Shape;107;p19"/>
          <p:cNvSpPr txBox="1"/>
          <p:nvPr>
            <p:ph idx="1" type="subTitle"/>
          </p:nvPr>
        </p:nvSpPr>
        <p:spPr>
          <a:xfrm>
            <a:off x="493924" y="1852464"/>
            <a:ext cx="2781932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65"/>
              <a:t>Ценностные ориентации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65"/>
              <a:t>(архетипы, стереотипы, идеалы)</a:t>
            </a:r>
            <a:endParaRPr sz="1665"/>
          </a:p>
        </p:txBody>
      </p:sp>
      <p:cxnSp>
        <p:nvCxnSpPr>
          <p:cNvPr id="108" name="Google Shape;108;p19"/>
          <p:cNvCxnSpPr/>
          <p:nvPr/>
        </p:nvCxnSpPr>
        <p:spPr>
          <a:xfrm flipH="1">
            <a:off x="1043608" y="988368"/>
            <a:ext cx="504056" cy="792088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09" name="Google Shape;109;p19"/>
          <p:cNvCxnSpPr/>
          <p:nvPr/>
        </p:nvCxnSpPr>
        <p:spPr>
          <a:xfrm>
            <a:off x="4355976" y="985424"/>
            <a:ext cx="504056" cy="72008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10" name="Google Shape;110;p19"/>
          <p:cNvSpPr txBox="1"/>
          <p:nvPr/>
        </p:nvSpPr>
        <p:spPr>
          <a:xfrm>
            <a:off x="4515637" y="1924472"/>
            <a:ext cx="444885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Рекламные стратегии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Рациональный (факты, аргументы, ссылки, цитаты)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Эмоциональный (образы и ассоциации)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2932584"/>
            <a:ext cx="3384376" cy="1694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4">
            <a:alphaModFix/>
          </a:blip>
          <a:srcRect b="20301" l="0" r="0" t="0"/>
          <a:stretch/>
        </p:blipFill>
        <p:spPr>
          <a:xfrm>
            <a:off x="6084168" y="218968"/>
            <a:ext cx="2660650" cy="170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457200" y="9720"/>
            <a:ext cx="8228100" cy="1246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0000"/>
                </a:solidFill>
              </a:rPr>
              <a:t>Классификация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18" name="Google Shape;118;p20"/>
          <p:cNvSpPr txBox="1"/>
          <p:nvPr>
            <p:ph idx="1" type="subTitle"/>
          </p:nvPr>
        </p:nvSpPr>
        <p:spPr>
          <a:xfrm>
            <a:off x="457200" y="1309422"/>
            <a:ext cx="8228100" cy="350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AutoNum type="arabicPeriod"/>
            </a:pPr>
            <a:r>
              <a:rPr lang="ru-RU" sz="1665">
                <a:solidFill>
                  <a:schemeClr val="dk1"/>
                </a:solidFill>
              </a:rPr>
              <a:t> </a:t>
            </a:r>
            <a:r>
              <a:rPr b="1" i="1" lang="ru-RU" sz="1665">
                <a:solidFill>
                  <a:schemeClr val="dk1"/>
                </a:solidFill>
              </a:rPr>
              <a:t> </a:t>
            </a:r>
            <a:r>
              <a:rPr b="1" i="1" lang="ru-RU" sz="1665">
                <a:solidFill>
                  <a:schemeClr val="dk1"/>
                </a:solidFill>
              </a:rPr>
              <a:t>По сконцентрированности на определенном сегменте аудитории:</a:t>
            </a:r>
            <a:br>
              <a:rPr b="1" i="1" lang="ru-RU" sz="1665">
                <a:solidFill>
                  <a:schemeClr val="dk1"/>
                </a:solidFill>
              </a:rPr>
            </a:br>
            <a:r>
              <a:rPr lang="ru-RU" sz="1665">
                <a:solidFill>
                  <a:schemeClr val="dk1"/>
                </a:solidFill>
              </a:rPr>
              <a:t>      а) селективная (избирательная)</a:t>
            </a:r>
            <a:br>
              <a:rPr lang="ru-RU" sz="1665">
                <a:solidFill>
                  <a:schemeClr val="dk1"/>
                </a:solidFill>
              </a:rPr>
            </a:br>
            <a:r>
              <a:rPr lang="ru-RU" sz="1665">
                <a:solidFill>
                  <a:schemeClr val="dk1"/>
                </a:solidFill>
              </a:rPr>
              <a:t>      б) четко адресованная</a:t>
            </a:r>
            <a:br>
              <a:rPr lang="ru-RU" sz="1665">
                <a:solidFill>
                  <a:schemeClr val="dk1"/>
                </a:solidFill>
              </a:rPr>
            </a:br>
            <a:r>
              <a:rPr lang="ru-RU" sz="1665">
                <a:solidFill>
                  <a:schemeClr val="dk1"/>
                </a:solidFill>
              </a:rPr>
              <a:t>      в) массовая</a:t>
            </a:r>
            <a:endParaRPr sz="1665">
              <a:solidFill>
                <a:schemeClr val="dk1"/>
              </a:solidFill>
            </a:endParaRPr>
          </a:p>
          <a:p>
            <a:pPr indent="-5629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AutoNum type="arabicPeriod"/>
            </a:pPr>
            <a:r>
              <a:rPr b="1" i="1" lang="ru-RU" sz="1665">
                <a:solidFill>
                  <a:schemeClr val="dk1"/>
                </a:solidFill>
              </a:rPr>
              <a:t>По размеру охватываемой территории: </a:t>
            </a:r>
            <a:br>
              <a:rPr b="1" i="1" lang="ru-RU" sz="1665">
                <a:solidFill>
                  <a:schemeClr val="dk1"/>
                </a:solidFill>
              </a:rPr>
            </a:br>
            <a:r>
              <a:rPr lang="ru-RU" sz="1665">
                <a:solidFill>
                  <a:schemeClr val="dk1"/>
                </a:solidFill>
              </a:rPr>
              <a:t>    а) локальная реклама</a:t>
            </a:r>
            <a:br>
              <a:rPr lang="ru-RU" sz="1665">
                <a:solidFill>
                  <a:schemeClr val="dk1"/>
                </a:solidFill>
              </a:rPr>
            </a:br>
            <a:r>
              <a:rPr lang="ru-RU" sz="1665">
                <a:solidFill>
                  <a:schemeClr val="dk1"/>
                </a:solidFill>
              </a:rPr>
              <a:t>    б) региональная</a:t>
            </a:r>
            <a:br>
              <a:rPr lang="ru-RU" sz="1665">
                <a:solidFill>
                  <a:schemeClr val="dk1"/>
                </a:solidFill>
              </a:rPr>
            </a:br>
            <a:r>
              <a:rPr lang="ru-RU" sz="1665">
                <a:solidFill>
                  <a:schemeClr val="dk1"/>
                </a:solidFill>
              </a:rPr>
              <a:t>    в) общенациональная</a:t>
            </a:r>
            <a:br>
              <a:rPr lang="ru-RU" sz="1665">
                <a:solidFill>
                  <a:schemeClr val="dk1"/>
                </a:solidFill>
              </a:rPr>
            </a:br>
            <a:r>
              <a:rPr lang="ru-RU" sz="1665">
                <a:solidFill>
                  <a:schemeClr val="dk1"/>
                </a:solidFill>
              </a:rPr>
              <a:t>    г)  международная</a:t>
            </a:r>
            <a:br>
              <a:rPr lang="ru-RU" sz="1665">
                <a:solidFill>
                  <a:schemeClr val="dk1"/>
                </a:solidFill>
              </a:rPr>
            </a:br>
            <a:r>
              <a:rPr lang="ru-RU" sz="1665">
                <a:solidFill>
                  <a:schemeClr val="dk1"/>
                </a:solidFill>
              </a:rPr>
              <a:t>    д) глобальная реклама</a:t>
            </a:r>
            <a:endParaRPr>
              <a:solidFill>
                <a:schemeClr val="dk1"/>
              </a:solidFill>
            </a:endParaRPr>
          </a:p>
          <a:p>
            <a:pPr indent="-5629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AutoNum type="arabicPeriod"/>
            </a:pPr>
            <a:r>
              <a:rPr b="1" i="1" lang="ru-RU" sz="1665">
                <a:solidFill>
                  <a:schemeClr val="dk1"/>
                </a:solidFill>
              </a:rPr>
              <a:t>По психологическому воздействию: </a:t>
            </a:r>
            <a:br>
              <a:rPr b="1" i="1" lang="ru-RU" sz="1665">
                <a:solidFill>
                  <a:schemeClr val="dk1"/>
                </a:solidFill>
              </a:rPr>
            </a:br>
            <a:r>
              <a:rPr lang="ru-RU" sz="1665">
                <a:solidFill>
                  <a:schemeClr val="dk1"/>
                </a:solidFill>
              </a:rPr>
              <a:t>   а) извещающая (информирующая)</a:t>
            </a:r>
            <a:br>
              <a:rPr lang="ru-RU" sz="1665">
                <a:solidFill>
                  <a:schemeClr val="dk1"/>
                </a:solidFill>
              </a:rPr>
            </a:br>
            <a:r>
              <a:rPr lang="ru-RU" sz="1665">
                <a:solidFill>
                  <a:schemeClr val="dk1"/>
                </a:solidFill>
              </a:rPr>
              <a:t>   б) убеждающая</a:t>
            </a:r>
            <a:br>
              <a:rPr lang="ru-RU" sz="1665">
                <a:solidFill>
                  <a:schemeClr val="dk1"/>
                </a:solidFill>
              </a:rPr>
            </a:br>
            <a:r>
              <a:rPr lang="ru-RU" sz="1665">
                <a:solidFill>
                  <a:schemeClr val="dk1"/>
                </a:solidFill>
              </a:rPr>
              <a:t>   в) внушающая</a:t>
            </a:r>
            <a:br>
              <a:rPr lang="ru-RU" sz="1665">
                <a:solidFill>
                  <a:schemeClr val="dk1"/>
                </a:solidFill>
              </a:rPr>
            </a:br>
            <a:r>
              <a:rPr lang="ru-RU" sz="1665">
                <a:solidFill>
                  <a:schemeClr val="dk1"/>
                </a:solidFill>
              </a:rPr>
              <a:t>   г)напоминающая</a:t>
            </a:r>
            <a:endParaRPr sz="166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6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65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65">
              <a:solidFill>
                <a:schemeClr val="dk1"/>
              </a:solidFill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550" y="2875475"/>
            <a:ext cx="3656626" cy="193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457200" y="9720"/>
            <a:ext cx="8228100" cy="1246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0000"/>
                </a:solidFill>
              </a:rPr>
              <a:t>Жанры рекламы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5" name="Google Shape;125;p21"/>
          <p:cNvSpPr txBox="1"/>
          <p:nvPr>
            <p:ph idx="1" type="subTitle"/>
          </p:nvPr>
        </p:nvSpPr>
        <p:spPr>
          <a:xfrm>
            <a:off x="264000" y="1133200"/>
            <a:ext cx="8421300" cy="386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3337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ru-RU" sz="1650">
                <a:solidFill>
                  <a:schemeClr val="dk1"/>
                </a:solidFill>
              </a:rPr>
              <a:t> «Функциональная специфика рекламного жанрового «семейства» – это установка на оперативную действенную реакцию реципиентов, их подведение к нужному рекламному поступку: покупке, голосованию за определенного кандидата, выбору конкретного зрелища или желаемому акту благотворительности.»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ru-RU" sz="1650">
                <a:solidFill>
                  <a:schemeClr val="dk1"/>
                </a:solidFill>
              </a:rPr>
              <a:t>В рекламных целях используются почти все публицистические жанры, которые можно распределить </a:t>
            </a:r>
            <a:r>
              <a:rPr lang="ru-RU" sz="1650" u="sng">
                <a:solidFill>
                  <a:schemeClr val="dk1"/>
                </a:solidFill>
              </a:rPr>
              <a:t>по трем группам</a:t>
            </a:r>
            <a:r>
              <a:rPr lang="ru-RU" sz="1650">
                <a:solidFill>
                  <a:schemeClr val="dk1"/>
                </a:solidFill>
              </a:rPr>
              <a:t>: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AutoNum type="arabicPeriod"/>
            </a:pPr>
            <a:r>
              <a:rPr lang="ru-RU" sz="1650">
                <a:solidFill>
                  <a:schemeClr val="dk1"/>
                </a:solidFill>
              </a:rPr>
              <a:t>Информационные (заметка, интервью, отчет, репортаж, строчная реклама);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AutoNum type="arabicPeriod"/>
            </a:pPr>
            <a:r>
              <a:rPr lang="ru-RU" sz="1650">
                <a:solidFill>
                  <a:schemeClr val="dk1"/>
                </a:solidFill>
              </a:rPr>
              <a:t>Аналитические (корреспонденция, статья, обзор, обозрение, рецензия, комментарий);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AutoNum type="arabicPeriod"/>
            </a:pPr>
            <a:r>
              <a:rPr lang="ru-RU" sz="1650">
                <a:solidFill>
                  <a:schemeClr val="dk1"/>
                </a:solidFill>
              </a:rPr>
              <a:t>Публицистические (зарисовка, очерк). </a:t>
            </a:r>
            <a:endParaRPr sz="165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244600" y="665450"/>
            <a:ext cx="4114800" cy="1246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FF0000"/>
                </a:solidFill>
              </a:rPr>
              <a:t>Экстралингвистические факторы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1" name="Google Shape;131;p22"/>
          <p:cNvSpPr txBox="1"/>
          <p:nvPr>
            <p:ph idx="1" type="subTitle"/>
          </p:nvPr>
        </p:nvSpPr>
        <p:spPr>
          <a:xfrm>
            <a:off x="191450" y="1214025"/>
            <a:ext cx="5051400" cy="339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ru-RU"/>
              <a:t>Оплата за площадь;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ru-RU"/>
              <a:t>Конкуренция другой информации;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ru-RU"/>
              <a:t>Прагматическая направленность;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ru-RU"/>
              <a:t>Общая перенасыщенность информационной сферы;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ru-RU"/>
              <a:t>Высокая стоимость рекламы;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ru-RU"/>
              <a:t>Фактор времени</a:t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 rotWithShape="1">
          <a:blip r:embed="rId3">
            <a:alphaModFix/>
          </a:blip>
          <a:srcRect b="8930" l="0" r="0" t="-8930"/>
          <a:stretch/>
        </p:blipFill>
        <p:spPr>
          <a:xfrm>
            <a:off x="4945250" y="1526523"/>
            <a:ext cx="3571575" cy="23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